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bril Fatface" charset="1" panose="02000503000000020003"/>
      <p:regular r:id="rId14"/>
    </p:embeddedFont>
    <p:embeddedFont>
      <p:font typeface="Abril Fatface Italics" charset="1" panose="02000503000000020003"/>
      <p:regular r:id="rId15"/>
    </p:embeddedFont>
    <p:embeddedFont>
      <p:font typeface="Wedges" charset="1" panose="02000500000000000000"/>
      <p:regular r:id="rId16"/>
    </p:embeddedFont>
    <p:embeddedFont>
      <p:font typeface="Wedges Italics" charset="1" panose="02000500000000000000"/>
      <p:regular r:id="rId17"/>
    </p:embeddedFont>
    <p:embeddedFont>
      <p:font typeface="Barlow" charset="1" panose="00000500000000000000"/>
      <p:regular r:id="rId18"/>
    </p:embeddedFont>
    <p:embeddedFont>
      <p:font typeface="Barlow Bold" charset="1" panose="00000800000000000000"/>
      <p:regular r:id="rId19"/>
    </p:embeddedFont>
    <p:embeddedFont>
      <p:font typeface="Barlow Italics" charset="1" panose="00000500000000000000"/>
      <p:regular r:id="rId20"/>
    </p:embeddedFont>
    <p:embeddedFont>
      <p:font typeface="Barlow Bold Italics" charset="1" panose="00000800000000000000"/>
      <p:regular r:id="rId21"/>
    </p:embeddedFont>
    <p:embeddedFont>
      <p:font typeface="Barlow Thin" charset="1" panose="00000300000000000000"/>
      <p:regular r:id="rId22"/>
    </p:embeddedFont>
    <p:embeddedFont>
      <p:font typeface="Barlow Thin Italics" charset="1" panose="00000300000000000000"/>
      <p:regular r:id="rId23"/>
    </p:embeddedFont>
    <p:embeddedFont>
      <p:font typeface="Barlow Extra-Light" charset="1" panose="00000300000000000000"/>
      <p:regular r:id="rId24"/>
    </p:embeddedFont>
    <p:embeddedFont>
      <p:font typeface="Barlow Extra-Light Italics" charset="1" panose="00000300000000000000"/>
      <p:regular r:id="rId25"/>
    </p:embeddedFont>
    <p:embeddedFont>
      <p:font typeface="Barlow Light" charset="1" panose="00000400000000000000"/>
      <p:regular r:id="rId26"/>
    </p:embeddedFont>
    <p:embeddedFont>
      <p:font typeface="Barlow Light Italics" charset="1" panose="00000400000000000000"/>
      <p:regular r:id="rId27"/>
    </p:embeddedFont>
    <p:embeddedFont>
      <p:font typeface="Barlow Medium" charset="1" panose="00000600000000000000"/>
      <p:regular r:id="rId28"/>
    </p:embeddedFont>
    <p:embeddedFont>
      <p:font typeface="Barlow Medium Italics" charset="1" panose="00000600000000000000"/>
      <p:regular r:id="rId29"/>
    </p:embeddedFont>
    <p:embeddedFont>
      <p:font typeface="Barlow Semi-Bold" charset="1" panose="00000700000000000000"/>
      <p:regular r:id="rId30"/>
    </p:embeddedFont>
    <p:embeddedFont>
      <p:font typeface="Barlow Semi-Bold Italics" charset="1" panose="00000700000000000000"/>
      <p:regular r:id="rId31"/>
    </p:embeddedFont>
    <p:embeddedFont>
      <p:font typeface="Barlow Ultra-Bold" charset="1" panose="00000900000000000000"/>
      <p:regular r:id="rId32"/>
    </p:embeddedFont>
    <p:embeddedFont>
      <p:font typeface="Barlow Ultra-Bold Italics" charset="1" panose="00000900000000000000"/>
      <p:regular r:id="rId33"/>
    </p:embeddedFont>
    <p:embeddedFont>
      <p:font typeface="Barlow Heavy" charset="1" panose="00000A00000000000000"/>
      <p:regular r:id="rId34"/>
    </p:embeddedFont>
    <p:embeddedFont>
      <p:font typeface="Barlow Heavy Italics" charset="1" panose="00000A00000000000000"/>
      <p:regular r:id="rId35"/>
    </p:embeddedFont>
    <p:embeddedFont>
      <p:font typeface="Barlow SemiCondensed" charset="1" panose="00000506000000000000"/>
      <p:regular r:id="rId36"/>
    </p:embeddedFont>
    <p:embeddedFont>
      <p:font typeface="Barlow SemiCondensed Bold" charset="1" panose="00000806000000000000"/>
      <p:regular r:id="rId37"/>
    </p:embeddedFont>
    <p:embeddedFont>
      <p:font typeface="Barlow SemiCondensed Italics" charset="1" panose="00000506000000000000"/>
      <p:regular r:id="rId38"/>
    </p:embeddedFont>
    <p:embeddedFont>
      <p:font typeface="Barlow SemiCondensed Bold Italics" charset="1" panose="00000806000000000000"/>
      <p:regular r:id="rId39"/>
    </p:embeddedFont>
    <p:embeddedFont>
      <p:font typeface="Barlow SemiCondensed Thin" charset="1" panose="00000306000000000000"/>
      <p:regular r:id="rId40"/>
    </p:embeddedFont>
    <p:embeddedFont>
      <p:font typeface="Barlow SemiCondensed Thin Italics" charset="1" panose="00000306000000000000"/>
      <p:regular r:id="rId41"/>
    </p:embeddedFont>
    <p:embeddedFont>
      <p:font typeface="Barlow SemiCondensed Medium" charset="1" panose="00000606000000000000"/>
      <p:regular r:id="rId42"/>
    </p:embeddedFont>
    <p:embeddedFont>
      <p:font typeface="Barlow SemiCondensed Medium Italics" charset="1" panose="00000606000000000000"/>
      <p:regular r:id="rId43"/>
    </p:embeddedFont>
    <p:embeddedFont>
      <p:font typeface="Barlow SemiCondensed Semi-Bold" charset="1" panose="00000706000000000000"/>
      <p:regular r:id="rId44"/>
    </p:embeddedFont>
    <p:embeddedFont>
      <p:font typeface="Barlow SemiCondensed Semi-Bold Italics" charset="1" panose="00000706000000000000"/>
      <p:regular r:id="rId45"/>
    </p:embeddedFont>
    <p:embeddedFont>
      <p:font typeface="Barlow SemiCondensed Heavy" charset="1" panose="00000A06000000000000"/>
      <p:regular r:id="rId46"/>
    </p:embeddedFont>
    <p:embeddedFont>
      <p:font typeface="Barlow SemiCondensed Heavy Italics" charset="1" panose="00000A06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006397" y="7002848"/>
            <a:ext cx="1078807" cy="1046442"/>
          </a:xfrm>
          <a:prstGeom prst="rect">
            <a:avLst/>
          </a:prstGeom>
        </p:spPr>
      </p:pic>
      <p:sp>
        <p:nvSpPr>
          <p:cNvPr name="Freeform 3" id="3"/>
          <p:cNvSpPr/>
          <p:nvPr/>
        </p:nvSpPr>
        <p:spPr>
          <a:xfrm flipH="false" flipV="false" rot="0">
            <a:off x="3231206" y="4004524"/>
            <a:ext cx="11274673" cy="1844947"/>
          </a:xfrm>
          <a:custGeom>
            <a:avLst/>
            <a:gdLst/>
            <a:ahLst/>
            <a:cxnLst/>
            <a:rect r="r" b="b" t="t" l="l"/>
            <a:pathLst>
              <a:path h="1844947" w="11274673">
                <a:moveTo>
                  <a:pt x="0" y="0"/>
                </a:moveTo>
                <a:lnTo>
                  <a:pt x="11274673" y="0"/>
                </a:lnTo>
                <a:lnTo>
                  <a:pt x="11274673" y="1844947"/>
                </a:lnTo>
                <a:lnTo>
                  <a:pt x="0" y="18449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554691" y="5849471"/>
            <a:ext cx="4613078" cy="4115337"/>
          </a:xfrm>
          <a:custGeom>
            <a:avLst/>
            <a:gdLst/>
            <a:ahLst/>
            <a:cxnLst/>
            <a:rect r="r" b="b" t="t" l="l"/>
            <a:pathLst>
              <a:path h="4115337" w="4613078">
                <a:moveTo>
                  <a:pt x="0" y="0"/>
                </a:moveTo>
                <a:lnTo>
                  <a:pt x="4613077" y="0"/>
                </a:lnTo>
                <a:lnTo>
                  <a:pt x="4613077" y="4115337"/>
                </a:lnTo>
                <a:lnTo>
                  <a:pt x="0" y="41153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37255" y="1486697"/>
            <a:ext cx="14929610" cy="2517827"/>
          </a:xfrm>
          <a:prstGeom prst="rect">
            <a:avLst/>
          </a:prstGeom>
        </p:spPr>
        <p:txBody>
          <a:bodyPr anchor="t" rtlCol="false" tIns="0" lIns="0" bIns="0" rIns="0">
            <a:spAutoFit/>
          </a:bodyPr>
          <a:lstStyle/>
          <a:p>
            <a:pPr algn="ctr">
              <a:lnSpc>
                <a:spcPts val="10188"/>
              </a:lnSpc>
            </a:pPr>
            <a:r>
              <a:rPr lang="en-US" sz="7277">
                <a:solidFill>
                  <a:srgbClr val="02205E"/>
                </a:solidFill>
                <a:latin typeface="Abril Fatface"/>
              </a:rPr>
              <a:t>Saidika </a:t>
            </a:r>
          </a:p>
          <a:p>
            <a:pPr algn="ctr">
              <a:lnSpc>
                <a:spcPts val="10188"/>
              </a:lnSpc>
              <a:spcBef>
                <a:spcPct val="0"/>
              </a:spcBef>
            </a:pPr>
            <a:r>
              <a:rPr lang="en-US" sz="7277">
                <a:solidFill>
                  <a:srgbClr val="02205E"/>
                </a:solidFill>
                <a:latin typeface="Abril Fatface"/>
              </a:rPr>
              <a:t>Your  Mental Health Friend</a:t>
            </a:r>
          </a:p>
        </p:txBody>
      </p:sp>
      <p:sp>
        <p:nvSpPr>
          <p:cNvPr name="TextBox 6" id="6"/>
          <p:cNvSpPr txBox="true"/>
          <p:nvPr/>
        </p:nvSpPr>
        <p:spPr>
          <a:xfrm rot="0">
            <a:off x="4780529" y="4581719"/>
            <a:ext cx="8643061" cy="523875"/>
          </a:xfrm>
          <a:prstGeom prst="rect">
            <a:avLst/>
          </a:prstGeom>
        </p:spPr>
        <p:txBody>
          <a:bodyPr anchor="t" rtlCol="false" tIns="0" lIns="0" bIns="0" rIns="0">
            <a:spAutoFit/>
          </a:bodyPr>
          <a:lstStyle/>
          <a:p>
            <a:pPr algn="just">
              <a:lnSpc>
                <a:spcPts val="4200"/>
              </a:lnSpc>
            </a:pPr>
            <a:r>
              <a:rPr lang="en-US" sz="3000" spc="594">
                <a:solidFill>
                  <a:srgbClr val="02205E"/>
                </a:solidFill>
                <a:latin typeface="Wedges"/>
              </a:rPr>
              <a:t>a SAIDIKA strategic initiative</a:t>
            </a:r>
          </a:p>
        </p:txBody>
      </p:sp>
      <p:sp>
        <p:nvSpPr>
          <p:cNvPr name="TextBox 7" id="7"/>
          <p:cNvSpPr txBox="true"/>
          <p:nvPr/>
        </p:nvSpPr>
        <p:spPr>
          <a:xfrm rot="0">
            <a:off x="12775243" y="8812911"/>
            <a:ext cx="5368808" cy="843153"/>
          </a:xfrm>
          <a:prstGeom prst="rect">
            <a:avLst/>
          </a:prstGeom>
        </p:spPr>
        <p:txBody>
          <a:bodyPr anchor="t" rtlCol="false" tIns="0" lIns="0" bIns="0" rIns="0">
            <a:spAutoFit/>
          </a:bodyPr>
          <a:lstStyle/>
          <a:p>
            <a:pPr algn="ctr">
              <a:lnSpc>
                <a:spcPts val="3402"/>
              </a:lnSpc>
            </a:pPr>
            <a:r>
              <a:rPr lang="en-US" sz="2430">
                <a:solidFill>
                  <a:srgbClr val="030762"/>
                </a:solidFill>
                <a:latin typeface="Glacial Indifference"/>
              </a:rPr>
              <a:t>Group 12 ,</a:t>
            </a:r>
          </a:p>
          <a:p>
            <a:pPr algn="ctr">
              <a:lnSpc>
                <a:spcPts val="3402"/>
              </a:lnSpc>
            </a:pPr>
            <a:r>
              <a:rPr lang="en-US" sz="2430">
                <a:solidFill>
                  <a:srgbClr val="030762"/>
                </a:solidFill>
                <a:latin typeface="Glacial Indifference"/>
              </a:rPr>
              <a:t>January 2024</a:t>
            </a:r>
          </a:p>
        </p:txBody>
      </p:sp>
      <p:pic>
        <p:nvPicPr>
          <p:cNvPr name="Picture 8" id="8"/>
          <p:cNvPicPr>
            <a:picLocks noChangeAspect="true"/>
          </p:cNvPicPr>
          <p:nvPr/>
        </p:nvPicPr>
        <p:blipFill>
          <a:blip r:embed="rId2"/>
          <a:srcRect l="0" t="0" r="0" b="0"/>
          <a:stretch>
            <a:fillRect/>
          </a:stretch>
        </p:blipFill>
        <p:spPr>
          <a:xfrm flipH="false" flipV="false" rot="0">
            <a:off x="1637255" y="6679793"/>
            <a:ext cx="1078807" cy="1046442"/>
          </a:xfrm>
          <a:prstGeom prst="rect">
            <a:avLst/>
          </a:prstGeom>
        </p:spPr>
      </p:pic>
      <p:pic>
        <p:nvPicPr>
          <p:cNvPr name="Picture 9" id="9"/>
          <p:cNvPicPr>
            <a:picLocks noChangeAspect="true"/>
          </p:cNvPicPr>
          <p:nvPr/>
        </p:nvPicPr>
        <p:blipFill>
          <a:blip r:embed="rId2"/>
          <a:srcRect l="0" t="0" r="0" b="0"/>
          <a:stretch>
            <a:fillRect/>
          </a:stretch>
        </p:blipFill>
        <p:spPr>
          <a:xfrm flipH="false" flipV="false" rot="0">
            <a:off x="4397343" y="854760"/>
            <a:ext cx="1078807" cy="1046442"/>
          </a:xfrm>
          <a:prstGeom prst="rect">
            <a:avLst/>
          </a:prstGeom>
        </p:spPr>
      </p:pic>
      <p:pic>
        <p:nvPicPr>
          <p:cNvPr name="Picture 10" id="10"/>
          <p:cNvPicPr>
            <a:picLocks noChangeAspect="true"/>
          </p:cNvPicPr>
          <p:nvPr/>
        </p:nvPicPr>
        <p:blipFill>
          <a:blip r:embed="rId2"/>
          <a:srcRect l="0" t="0" r="0" b="0"/>
          <a:stretch>
            <a:fillRect/>
          </a:stretch>
        </p:blipFill>
        <p:spPr>
          <a:xfrm flipH="false" flipV="false" rot="0">
            <a:off x="12478960" y="854760"/>
            <a:ext cx="1078807" cy="1046442"/>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AutoShape 2" id="2"/>
          <p:cNvSpPr/>
          <p:nvPr/>
        </p:nvSpPr>
        <p:spPr>
          <a:xfrm>
            <a:off x="5456802" y="3585440"/>
            <a:ext cx="2478161" cy="0"/>
          </a:xfrm>
          <a:prstGeom prst="line">
            <a:avLst/>
          </a:prstGeom>
          <a:ln cap="flat" w="38100">
            <a:solidFill>
              <a:srgbClr val="E770B6"/>
            </a:solidFill>
            <a:prstDash val="sysDash"/>
            <a:headEnd type="none" len="sm" w="sm"/>
            <a:tailEnd type="diamond" len="lg" w="lg"/>
          </a:ln>
        </p:spPr>
      </p:sp>
      <p:sp>
        <p:nvSpPr>
          <p:cNvPr name="AutoShape 3" id="3"/>
          <p:cNvSpPr/>
          <p:nvPr/>
        </p:nvSpPr>
        <p:spPr>
          <a:xfrm>
            <a:off x="5456802" y="6012326"/>
            <a:ext cx="2478161" cy="0"/>
          </a:xfrm>
          <a:prstGeom prst="line">
            <a:avLst/>
          </a:prstGeom>
          <a:ln cap="flat" w="38100">
            <a:solidFill>
              <a:srgbClr val="E770B6"/>
            </a:solidFill>
            <a:prstDash val="sysDash"/>
            <a:headEnd type="none" len="sm" w="sm"/>
            <a:tailEnd type="diamond" len="lg" w="lg"/>
          </a:ln>
        </p:spPr>
      </p:sp>
      <p:sp>
        <p:nvSpPr>
          <p:cNvPr name="AutoShape 4" id="4"/>
          <p:cNvSpPr/>
          <p:nvPr/>
        </p:nvSpPr>
        <p:spPr>
          <a:xfrm>
            <a:off x="5456802" y="8439211"/>
            <a:ext cx="2478161" cy="0"/>
          </a:xfrm>
          <a:prstGeom prst="line">
            <a:avLst/>
          </a:prstGeom>
          <a:ln cap="flat" w="38100">
            <a:solidFill>
              <a:srgbClr val="E770B6"/>
            </a:solidFill>
            <a:prstDash val="sysDash"/>
            <a:headEnd type="none" len="sm" w="sm"/>
            <a:tailEnd type="diamond" len="lg" w="lg"/>
          </a:ln>
        </p:spPr>
      </p:sp>
      <p:sp>
        <p:nvSpPr>
          <p:cNvPr name="Freeform 5" id="5"/>
          <p:cNvSpPr/>
          <p:nvPr/>
        </p:nvSpPr>
        <p:spPr>
          <a:xfrm flipH="false" flipV="false" rot="0">
            <a:off x="-2712027" y="-2600546"/>
            <a:ext cx="3740727" cy="4114800"/>
          </a:xfrm>
          <a:custGeom>
            <a:avLst/>
            <a:gdLst/>
            <a:ahLst/>
            <a:cxnLst/>
            <a:rect r="r" b="b" t="t" l="l"/>
            <a:pathLst>
              <a:path h="4114800" w="3740727">
                <a:moveTo>
                  <a:pt x="0" y="0"/>
                </a:moveTo>
                <a:lnTo>
                  <a:pt x="3740727" y="0"/>
                </a:lnTo>
                <a:lnTo>
                  <a:pt x="37407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883910" y="9688484"/>
            <a:ext cx="7315200" cy="1197033"/>
          </a:xfrm>
          <a:custGeom>
            <a:avLst/>
            <a:gdLst/>
            <a:ahLst/>
            <a:cxnLst/>
            <a:rect r="r" b="b" t="t" l="l"/>
            <a:pathLst>
              <a:path h="1197033" w="7315200">
                <a:moveTo>
                  <a:pt x="0" y="0"/>
                </a:moveTo>
                <a:lnTo>
                  <a:pt x="7315200" y="0"/>
                </a:lnTo>
                <a:lnTo>
                  <a:pt x="7315200" y="1197032"/>
                </a:lnTo>
                <a:lnTo>
                  <a:pt x="0" y="1197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60399" y="3585440"/>
            <a:ext cx="5127016" cy="5127016"/>
          </a:xfrm>
          <a:custGeom>
            <a:avLst/>
            <a:gdLst/>
            <a:ahLst/>
            <a:cxnLst/>
            <a:rect r="r" b="b" t="t" l="l"/>
            <a:pathLst>
              <a:path h="5127016" w="5127016">
                <a:moveTo>
                  <a:pt x="0" y="0"/>
                </a:moveTo>
                <a:lnTo>
                  <a:pt x="5127016" y="0"/>
                </a:lnTo>
                <a:lnTo>
                  <a:pt x="5127016" y="5127017"/>
                </a:lnTo>
                <a:lnTo>
                  <a:pt x="0" y="51270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27273" y="497967"/>
            <a:ext cx="12615381" cy="1501275"/>
          </a:xfrm>
          <a:prstGeom prst="rect">
            <a:avLst/>
          </a:prstGeom>
        </p:spPr>
        <p:txBody>
          <a:bodyPr anchor="t" rtlCol="false" tIns="0" lIns="0" bIns="0" rIns="0">
            <a:spAutoFit/>
          </a:bodyPr>
          <a:lstStyle/>
          <a:p>
            <a:pPr algn="just">
              <a:lnSpc>
                <a:spcPts val="12277"/>
              </a:lnSpc>
              <a:spcBef>
                <a:spcPct val="0"/>
              </a:spcBef>
            </a:pPr>
            <a:r>
              <a:rPr lang="en-US" sz="8769">
                <a:solidFill>
                  <a:srgbClr val="02205E"/>
                </a:solidFill>
                <a:latin typeface="Abril Fatface"/>
              </a:rPr>
              <a:t>EDA</a:t>
            </a:r>
          </a:p>
        </p:txBody>
      </p:sp>
      <p:grpSp>
        <p:nvGrpSpPr>
          <p:cNvPr name="Group 9" id="9"/>
          <p:cNvGrpSpPr/>
          <p:nvPr/>
        </p:nvGrpSpPr>
        <p:grpSpPr>
          <a:xfrm rot="0">
            <a:off x="8386056" y="3504192"/>
            <a:ext cx="8750780" cy="1229185"/>
            <a:chOff x="0" y="0"/>
            <a:chExt cx="11667707" cy="1638913"/>
          </a:xfrm>
        </p:grpSpPr>
        <p:sp>
          <p:nvSpPr>
            <p:cNvPr name="TextBox 10" id="10"/>
            <p:cNvSpPr txBox="true"/>
            <p:nvPr/>
          </p:nvSpPr>
          <p:spPr>
            <a:xfrm rot="0">
              <a:off x="0" y="-38100"/>
              <a:ext cx="11667707" cy="479270"/>
            </a:xfrm>
            <a:prstGeom prst="rect">
              <a:avLst/>
            </a:prstGeom>
          </p:spPr>
          <p:txBody>
            <a:bodyPr anchor="t" rtlCol="false" tIns="0" lIns="0" bIns="0" rIns="0">
              <a:spAutoFit/>
            </a:bodyPr>
            <a:lstStyle/>
            <a:p>
              <a:pPr algn="just">
                <a:lnSpc>
                  <a:spcPts val="3039"/>
                </a:lnSpc>
              </a:pPr>
              <a:r>
                <a:rPr lang="en-US" sz="2171" spc="429">
                  <a:solidFill>
                    <a:srgbClr val="02205E"/>
                  </a:solidFill>
                  <a:latin typeface="Wedges"/>
                </a:rPr>
                <a:t>Distribution &amp; Frequency analysis</a:t>
              </a:r>
            </a:p>
          </p:txBody>
        </p:sp>
        <p:sp>
          <p:nvSpPr>
            <p:cNvPr name="TextBox 11" id="11"/>
            <p:cNvSpPr txBox="true"/>
            <p:nvPr/>
          </p:nvSpPr>
          <p:spPr>
            <a:xfrm rot="0">
              <a:off x="0" y="625085"/>
              <a:ext cx="11667707" cy="1013828"/>
            </a:xfrm>
            <a:prstGeom prst="rect">
              <a:avLst/>
            </a:prstGeom>
          </p:spPr>
          <p:txBody>
            <a:bodyPr anchor="t" rtlCol="false" tIns="0" lIns="0" bIns="0" rIns="0">
              <a:spAutoFit/>
            </a:bodyPr>
            <a:lstStyle/>
            <a:p>
              <a:pPr marL="479381" indent="-239690" lvl="1">
                <a:lnSpc>
                  <a:spcPts val="3108"/>
                </a:lnSpc>
                <a:buFont typeface="Arial"/>
                <a:buChar char="•"/>
              </a:pPr>
              <a:r>
                <a:rPr lang="en-US" sz="2220">
                  <a:solidFill>
                    <a:srgbClr val="030762"/>
                  </a:solidFill>
                  <a:latin typeface="Glacial Indifference"/>
                </a:rPr>
                <a:t>Subreddit distribution</a:t>
              </a:r>
            </a:p>
            <a:p>
              <a:pPr marL="479381" indent="-239690" lvl="1">
                <a:lnSpc>
                  <a:spcPts val="3108"/>
                </a:lnSpc>
                <a:buFont typeface="Arial"/>
                <a:buChar char="•"/>
              </a:pPr>
              <a:r>
                <a:rPr lang="en-US" sz="2220">
                  <a:solidFill>
                    <a:srgbClr val="030762"/>
                  </a:solidFill>
                  <a:latin typeface="Glacial Indifference"/>
                </a:rPr>
                <a:t>Word analysis (Most common words, word cloud visualisation)</a:t>
              </a:r>
            </a:p>
          </p:txBody>
        </p:sp>
      </p:grpSp>
      <p:sp>
        <p:nvSpPr>
          <p:cNvPr name="TextBox 12" id="12"/>
          <p:cNvSpPr txBox="true"/>
          <p:nvPr/>
        </p:nvSpPr>
        <p:spPr>
          <a:xfrm rot="0">
            <a:off x="8508520" y="5640607"/>
            <a:ext cx="8750780" cy="368978"/>
          </a:xfrm>
          <a:prstGeom prst="rect">
            <a:avLst/>
          </a:prstGeom>
        </p:spPr>
        <p:txBody>
          <a:bodyPr anchor="t" rtlCol="false" tIns="0" lIns="0" bIns="0" rIns="0">
            <a:spAutoFit/>
          </a:bodyPr>
          <a:lstStyle/>
          <a:p>
            <a:pPr algn="just">
              <a:lnSpc>
                <a:spcPts val="3039"/>
              </a:lnSpc>
            </a:pPr>
            <a:r>
              <a:rPr lang="en-US" sz="2171" spc="429">
                <a:solidFill>
                  <a:srgbClr val="02205E"/>
                </a:solidFill>
                <a:latin typeface="Wedges"/>
              </a:rPr>
              <a:t>text &amp; sentiment analysis</a:t>
            </a:r>
          </a:p>
        </p:txBody>
      </p:sp>
      <p:sp>
        <p:nvSpPr>
          <p:cNvPr name="TextBox 13" id="13"/>
          <p:cNvSpPr txBox="true"/>
          <p:nvPr/>
        </p:nvSpPr>
        <p:spPr>
          <a:xfrm rot="0">
            <a:off x="8508520" y="6190137"/>
            <a:ext cx="8750780" cy="1162802"/>
          </a:xfrm>
          <a:prstGeom prst="rect">
            <a:avLst/>
          </a:prstGeom>
        </p:spPr>
        <p:txBody>
          <a:bodyPr anchor="t" rtlCol="false" tIns="0" lIns="0" bIns="0" rIns="0">
            <a:spAutoFit/>
          </a:bodyPr>
          <a:lstStyle/>
          <a:p>
            <a:pPr marL="479381" indent="-239690" lvl="1">
              <a:lnSpc>
                <a:spcPts val="3108"/>
              </a:lnSpc>
              <a:buFont typeface="Arial"/>
              <a:buChar char="•"/>
            </a:pPr>
            <a:r>
              <a:rPr lang="en-US" sz="2220">
                <a:solidFill>
                  <a:srgbClr val="030762"/>
                </a:solidFill>
                <a:latin typeface="Glacial Indifference"/>
              </a:rPr>
              <a:t>Text matrix (Average sentence length, text length, word count)</a:t>
            </a:r>
          </a:p>
          <a:p>
            <a:pPr marL="479381" indent="-239690" lvl="1">
              <a:lnSpc>
                <a:spcPts val="3108"/>
              </a:lnSpc>
              <a:buFont typeface="Arial"/>
              <a:buChar char="•"/>
            </a:pPr>
            <a:r>
              <a:rPr lang="en-US" sz="2220">
                <a:solidFill>
                  <a:srgbClr val="030762"/>
                </a:solidFill>
                <a:latin typeface="Glacial Indifference"/>
              </a:rPr>
              <a:t>Sentiment analysis (Distribution of sentiments, analysing average polarity for each sentiment)</a:t>
            </a:r>
          </a:p>
        </p:txBody>
      </p:sp>
      <p:grpSp>
        <p:nvGrpSpPr>
          <p:cNvPr name="Group 14" id="14"/>
          <p:cNvGrpSpPr/>
          <p:nvPr/>
        </p:nvGrpSpPr>
        <p:grpSpPr>
          <a:xfrm rot="0">
            <a:off x="8508520" y="8199206"/>
            <a:ext cx="8750780" cy="1619710"/>
            <a:chOff x="0" y="0"/>
            <a:chExt cx="11667707" cy="2159613"/>
          </a:xfrm>
        </p:grpSpPr>
        <p:sp>
          <p:nvSpPr>
            <p:cNvPr name="TextBox 15" id="15"/>
            <p:cNvSpPr txBox="true"/>
            <p:nvPr/>
          </p:nvSpPr>
          <p:spPr>
            <a:xfrm rot="0">
              <a:off x="0" y="-38100"/>
              <a:ext cx="11667707" cy="479270"/>
            </a:xfrm>
            <a:prstGeom prst="rect">
              <a:avLst/>
            </a:prstGeom>
          </p:spPr>
          <p:txBody>
            <a:bodyPr anchor="t" rtlCol="false" tIns="0" lIns="0" bIns="0" rIns="0">
              <a:spAutoFit/>
            </a:bodyPr>
            <a:lstStyle/>
            <a:p>
              <a:pPr algn="just">
                <a:lnSpc>
                  <a:spcPts val="3039"/>
                </a:lnSpc>
              </a:pPr>
              <a:r>
                <a:rPr lang="en-US" sz="2171" spc="429">
                  <a:solidFill>
                    <a:srgbClr val="02205E"/>
                  </a:solidFill>
                  <a:latin typeface="Wedges"/>
                </a:rPr>
                <a:t>text complexity &amp; correlation analysis</a:t>
              </a:r>
            </a:p>
          </p:txBody>
        </p:sp>
        <p:sp>
          <p:nvSpPr>
            <p:cNvPr name="TextBox 16" id="16"/>
            <p:cNvSpPr txBox="true"/>
            <p:nvPr/>
          </p:nvSpPr>
          <p:spPr>
            <a:xfrm rot="0">
              <a:off x="0" y="625085"/>
              <a:ext cx="11667707" cy="1534528"/>
            </a:xfrm>
            <a:prstGeom prst="rect">
              <a:avLst/>
            </a:prstGeom>
          </p:spPr>
          <p:txBody>
            <a:bodyPr anchor="t" rtlCol="false" tIns="0" lIns="0" bIns="0" rIns="0">
              <a:spAutoFit/>
            </a:bodyPr>
            <a:lstStyle/>
            <a:p>
              <a:pPr marL="479381" indent="-239690" lvl="1">
                <a:lnSpc>
                  <a:spcPts val="3108"/>
                </a:lnSpc>
                <a:buFont typeface="Arial"/>
                <a:buChar char="•"/>
              </a:pPr>
              <a:r>
                <a:rPr lang="en-US" sz="2220">
                  <a:solidFill>
                    <a:srgbClr val="030762"/>
                  </a:solidFill>
                  <a:latin typeface="Glacial Indifference"/>
                </a:rPr>
                <a:t>Text complexity (Readability scores to assess text complexity)</a:t>
              </a:r>
            </a:p>
            <a:p>
              <a:pPr marL="479381" indent="-239690" lvl="1">
                <a:lnSpc>
                  <a:spcPts val="3108"/>
                </a:lnSpc>
                <a:buFont typeface="Arial"/>
                <a:buChar char="•"/>
              </a:pPr>
              <a:r>
                <a:rPr lang="en-US" sz="2220">
                  <a:solidFill>
                    <a:srgbClr val="030762"/>
                  </a:solidFill>
                  <a:latin typeface="Glacial Indifference"/>
                </a:rPr>
                <a:t>Correlation matrix (Exploring interrelationships among features)</a:t>
              </a:r>
            </a:p>
            <a:p>
              <a:pPr>
                <a:lnSpc>
                  <a:spcPts val="3108"/>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Freeform 2" id="2"/>
          <p:cNvSpPr/>
          <p:nvPr/>
        </p:nvSpPr>
        <p:spPr>
          <a:xfrm flipH="false" flipV="false" rot="0">
            <a:off x="2041071" y="1224643"/>
            <a:ext cx="12879161" cy="8033657"/>
          </a:xfrm>
          <a:custGeom>
            <a:avLst/>
            <a:gdLst/>
            <a:ahLst/>
            <a:cxnLst/>
            <a:rect r="r" b="b" t="t" l="l"/>
            <a:pathLst>
              <a:path h="8033657" w="12879161">
                <a:moveTo>
                  <a:pt x="0" y="0"/>
                </a:moveTo>
                <a:lnTo>
                  <a:pt x="12879161" y="0"/>
                </a:lnTo>
                <a:lnTo>
                  <a:pt x="12879161" y="8033657"/>
                </a:lnTo>
                <a:lnTo>
                  <a:pt x="0" y="8033657"/>
                </a:lnTo>
                <a:lnTo>
                  <a:pt x="0" y="0"/>
                </a:lnTo>
                <a:close/>
              </a:path>
            </a:pathLst>
          </a:custGeom>
          <a:blipFill>
            <a:blip r:embed="rId2"/>
            <a:stretch>
              <a:fillRect l="-1965" t="0" r="-1996" b="0"/>
            </a:stretch>
          </a:blipFill>
        </p:spPr>
      </p:sp>
      <p:sp>
        <p:nvSpPr>
          <p:cNvPr name="TextBox 3" id="3"/>
          <p:cNvSpPr txBox="true"/>
          <p:nvPr/>
        </p:nvSpPr>
        <p:spPr>
          <a:xfrm rot="0">
            <a:off x="-613525" y="-123825"/>
            <a:ext cx="18424013" cy="1085977"/>
          </a:xfrm>
          <a:prstGeom prst="rect">
            <a:avLst/>
          </a:prstGeom>
        </p:spPr>
        <p:txBody>
          <a:bodyPr anchor="t" rtlCol="false" tIns="0" lIns="0" bIns="0" rIns="0">
            <a:spAutoFit/>
          </a:bodyPr>
          <a:lstStyle/>
          <a:p>
            <a:pPr algn="ctr">
              <a:lnSpc>
                <a:spcPts val="8917"/>
              </a:lnSpc>
            </a:pPr>
            <a:r>
              <a:rPr lang="en-US" sz="6369">
                <a:solidFill>
                  <a:srgbClr val="02205E"/>
                </a:solidFill>
                <a:latin typeface="Abril Fatface"/>
              </a:rPr>
              <a:t>Distribution &amp; Frequency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TextBox 2" id="2"/>
          <p:cNvSpPr txBox="true"/>
          <p:nvPr/>
        </p:nvSpPr>
        <p:spPr>
          <a:xfrm rot="0">
            <a:off x="-613525" y="-123825"/>
            <a:ext cx="18424013" cy="1085977"/>
          </a:xfrm>
          <a:prstGeom prst="rect">
            <a:avLst/>
          </a:prstGeom>
        </p:spPr>
        <p:txBody>
          <a:bodyPr anchor="t" rtlCol="false" tIns="0" lIns="0" bIns="0" rIns="0">
            <a:spAutoFit/>
          </a:bodyPr>
          <a:lstStyle/>
          <a:p>
            <a:pPr algn="ctr">
              <a:lnSpc>
                <a:spcPts val="8917"/>
              </a:lnSpc>
            </a:pPr>
            <a:r>
              <a:rPr lang="en-US" sz="6369">
                <a:solidFill>
                  <a:srgbClr val="02205E"/>
                </a:solidFill>
                <a:latin typeface="Abril Fatface"/>
              </a:rPr>
              <a:t>Distribution &amp; Frequency Analysis</a:t>
            </a:r>
          </a:p>
        </p:txBody>
      </p:sp>
      <p:sp>
        <p:nvSpPr>
          <p:cNvPr name="Freeform 3" id="3"/>
          <p:cNvSpPr/>
          <p:nvPr/>
        </p:nvSpPr>
        <p:spPr>
          <a:xfrm flipH="false" flipV="false" rot="0">
            <a:off x="1286363" y="1028700"/>
            <a:ext cx="15715275" cy="8712885"/>
          </a:xfrm>
          <a:custGeom>
            <a:avLst/>
            <a:gdLst/>
            <a:ahLst/>
            <a:cxnLst/>
            <a:rect r="r" b="b" t="t" l="l"/>
            <a:pathLst>
              <a:path h="8712885" w="15715275">
                <a:moveTo>
                  <a:pt x="0" y="0"/>
                </a:moveTo>
                <a:lnTo>
                  <a:pt x="15715274" y="0"/>
                </a:lnTo>
                <a:lnTo>
                  <a:pt x="15715274" y="8712885"/>
                </a:lnTo>
                <a:lnTo>
                  <a:pt x="0" y="8712885"/>
                </a:lnTo>
                <a:lnTo>
                  <a:pt x="0" y="0"/>
                </a:lnTo>
                <a:close/>
              </a:path>
            </a:pathLst>
          </a:custGeom>
          <a:blipFill>
            <a:blip r:embed="rId2"/>
            <a:stretch>
              <a:fillRect l="-1924" t="0" r="-706"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Freeform 2" id="2"/>
          <p:cNvSpPr/>
          <p:nvPr/>
        </p:nvSpPr>
        <p:spPr>
          <a:xfrm flipH="false" flipV="false" rot="0">
            <a:off x="974755" y="1226185"/>
            <a:ext cx="16284545" cy="8032115"/>
          </a:xfrm>
          <a:custGeom>
            <a:avLst/>
            <a:gdLst/>
            <a:ahLst/>
            <a:cxnLst/>
            <a:rect r="r" b="b" t="t" l="l"/>
            <a:pathLst>
              <a:path h="8032115" w="16284545">
                <a:moveTo>
                  <a:pt x="0" y="0"/>
                </a:moveTo>
                <a:lnTo>
                  <a:pt x="16284545" y="0"/>
                </a:lnTo>
                <a:lnTo>
                  <a:pt x="16284545" y="8032115"/>
                </a:lnTo>
                <a:lnTo>
                  <a:pt x="0" y="8032115"/>
                </a:lnTo>
                <a:lnTo>
                  <a:pt x="0" y="0"/>
                </a:lnTo>
                <a:close/>
              </a:path>
            </a:pathLst>
          </a:custGeom>
          <a:blipFill>
            <a:blip r:embed="rId2"/>
            <a:stretch>
              <a:fillRect l="-525" t="-326" r="0" b="-625"/>
            </a:stretch>
          </a:blipFill>
        </p:spPr>
      </p:sp>
      <p:sp>
        <p:nvSpPr>
          <p:cNvPr name="TextBox 3" id="3"/>
          <p:cNvSpPr txBox="true"/>
          <p:nvPr/>
        </p:nvSpPr>
        <p:spPr>
          <a:xfrm rot="0">
            <a:off x="-511472" y="63630"/>
            <a:ext cx="17117727" cy="2201285"/>
          </a:xfrm>
          <a:prstGeom prst="rect">
            <a:avLst/>
          </a:prstGeom>
        </p:spPr>
        <p:txBody>
          <a:bodyPr anchor="t" rtlCol="false" tIns="0" lIns="0" bIns="0" rIns="0">
            <a:spAutoFit/>
          </a:bodyPr>
          <a:lstStyle/>
          <a:p>
            <a:pPr algn="ctr">
              <a:lnSpc>
                <a:spcPts val="8917"/>
              </a:lnSpc>
            </a:pPr>
            <a:r>
              <a:rPr lang="en-US" sz="6369">
                <a:solidFill>
                  <a:srgbClr val="02205E"/>
                </a:solidFill>
                <a:latin typeface="Abril Fatface"/>
              </a:rPr>
              <a:t> Sentiment Analysis</a:t>
            </a:r>
          </a:p>
          <a:p>
            <a:pPr algn="ctr">
              <a:lnSpc>
                <a:spcPts val="882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TextBox 2" id="2"/>
          <p:cNvSpPr txBox="true"/>
          <p:nvPr/>
        </p:nvSpPr>
        <p:spPr>
          <a:xfrm rot="0">
            <a:off x="-613525" y="-123825"/>
            <a:ext cx="18424013" cy="1085977"/>
          </a:xfrm>
          <a:prstGeom prst="rect">
            <a:avLst/>
          </a:prstGeom>
        </p:spPr>
        <p:txBody>
          <a:bodyPr anchor="t" rtlCol="false" tIns="0" lIns="0" bIns="0" rIns="0">
            <a:spAutoFit/>
          </a:bodyPr>
          <a:lstStyle/>
          <a:p>
            <a:pPr algn="ctr">
              <a:lnSpc>
                <a:spcPts val="8917"/>
              </a:lnSpc>
            </a:pPr>
            <a:r>
              <a:rPr lang="en-US" sz="6369">
                <a:solidFill>
                  <a:srgbClr val="02205E"/>
                </a:solidFill>
                <a:latin typeface="Abril Fatface"/>
              </a:rPr>
              <a:t>Correlation Analysis</a:t>
            </a:r>
          </a:p>
        </p:txBody>
      </p:sp>
      <p:sp>
        <p:nvSpPr>
          <p:cNvPr name="Freeform 3" id="3"/>
          <p:cNvSpPr/>
          <p:nvPr/>
        </p:nvSpPr>
        <p:spPr>
          <a:xfrm flipH="false" flipV="false" rot="0">
            <a:off x="3308019" y="1028700"/>
            <a:ext cx="10079586" cy="9040927"/>
          </a:xfrm>
          <a:custGeom>
            <a:avLst/>
            <a:gdLst/>
            <a:ahLst/>
            <a:cxnLst/>
            <a:rect r="r" b="b" t="t" l="l"/>
            <a:pathLst>
              <a:path h="9040927" w="10079586">
                <a:moveTo>
                  <a:pt x="0" y="0"/>
                </a:moveTo>
                <a:lnTo>
                  <a:pt x="10079586" y="0"/>
                </a:lnTo>
                <a:lnTo>
                  <a:pt x="10079586" y="9040927"/>
                </a:lnTo>
                <a:lnTo>
                  <a:pt x="0" y="9040927"/>
                </a:lnTo>
                <a:lnTo>
                  <a:pt x="0" y="0"/>
                </a:lnTo>
                <a:close/>
              </a:path>
            </a:pathLst>
          </a:custGeom>
          <a:blipFill>
            <a:blip r:embed="rId2"/>
            <a:stretch>
              <a:fillRect l="-5372" t="0" r="-10121" b="-74"/>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241976" cy="6241976"/>
          </a:xfrm>
          <a:custGeom>
            <a:avLst/>
            <a:gdLst/>
            <a:ahLst/>
            <a:cxnLst/>
            <a:rect r="r" b="b" t="t" l="l"/>
            <a:pathLst>
              <a:path h="6241976" w="6241976">
                <a:moveTo>
                  <a:pt x="0" y="0"/>
                </a:moveTo>
                <a:lnTo>
                  <a:pt x="6241976" y="0"/>
                </a:lnTo>
                <a:lnTo>
                  <a:pt x="6241976" y="6241976"/>
                </a:lnTo>
                <a:lnTo>
                  <a:pt x="0" y="6241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186119" y="1481602"/>
            <a:ext cx="8808302" cy="1409631"/>
          </a:xfrm>
          <a:prstGeom prst="rect">
            <a:avLst/>
          </a:prstGeom>
        </p:spPr>
        <p:txBody>
          <a:bodyPr anchor="t" rtlCol="false" tIns="0" lIns="0" bIns="0" rIns="0">
            <a:spAutoFit/>
          </a:bodyPr>
          <a:lstStyle/>
          <a:p>
            <a:pPr algn="just">
              <a:lnSpc>
                <a:spcPts val="11553"/>
              </a:lnSpc>
              <a:spcBef>
                <a:spcPct val="0"/>
              </a:spcBef>
            </a:pPr>
            <a:r>
              <a:rPr lang="en-US" sz="8252">
                <a:solidFill>
                  <a:srgbClr val="02205E"/>
                </a:solidFill>
                <a:latin typeface="Abril Fatface"/>
              </a:rPr>
              <a:t>MODELLING</a:t>
            </a:r>
          </a:p>
        </p:txBody>
      </p:sp>
      <p:sp>
        <p:nvSpPr>
          <p:cNvPr name="TextBox 4" id="4"/>
          <p:cNvSpPr txBox="true"/>
          <p:nvPr/>
        </p:nvSpPr>
        <p:spPr>
          <a:xfrm rot="0">
            <a:off x="6791427" y="2805509"/>
            <a:ext cx="10600482" cy="7220432"/>
          </a:xfrm>
          <a:prstGeom prst="rect">
            <a:avLst/>
          </a:prstGeom>
        </p:spPr>
        <p:txBody>
          <a:bodyPr anchor="t" rtlCol="false" tIns="0" lIns="0" bIns="0" rIns="0">
            <a:spAutoFit/>
          </a:bodyPr>
          <a:lstStyle/>
          <a:p>
            <a:pPr>
              <a:lnSpc>
                <a:spcPts val="5748"/>
              </a:lnSpc>
            </a:pPr>
            <a:r>
              <a:rPr lang="en-US" sz="4106">
                <a:solidFill>
                  <a:srgbClr val="030762"/>
                </a:solidFill>
                <a:latin typeface="Glacial Indifference"/>
              </a:rPr>
              <a:t>In this section, we used the machine learning classification algoithms specified in the introduction to classify a user's input into one of our specified categories/classes:</a:t>
            </a:r>
          </a:p>
          <a:p>
            <a:pPr marL="886492" indent="-443246" lvl="1">
              <a:lnSpc>
                <a:spcPts val="5748"/>
              </a:lnSpc>
              <a:buFont typeface="Arial"/>
              <a:buChar char="•"/>
            </a:pPr>
            <a:r>
              <a:rPr lang="en-US" sz="4106">
                <a:solidFill>
                  <a:srgbClr val="030762"/>
                </a:solidFill>
                <a:latin typeface="Glacial Indifference"/>
              </a:rPr>
              <a:t>CPTSD</a:t>
            </a:r>
          </a:p>
          <a:p>
            <a:pPr marL="886492" indent="-443246" lvl="1">
              <a:lnSpc>
                <a:spcPts val="5748"/>
              </a:lnSpc>
              <a:buFont typeface="Arial"/>
              <a:buChar char="•"/>
            </a:pPr>
            <a:r>
              <a:rPr lang="en-US" sz="4106">
                <a:solidFill>
                  <a:srgbClr val="030762"/>
                </a:solidFill>
                <a:latin typeface="Glacial Indifference"/>
              </a:rPr>
              <a:t>alcoholism</a:t>
            </a:r>
          </a:p>
          <a:p>
            <a:pPr marL="886492" indent="-443246" lvl="1">
              <a:lnSpc>
                <a:spcPts val="5748"/>
              </a:lnSpc>
              <a:buFont typeface="Arial"/>
              <a:buChar char="•"/>
            </a:pPr>
            <a:r>
              <a:rPr lang="en-US" sz="4106">
                <a:solidFill>
                  <a:srgbClr val="030762"/>
                </a:solidFill>
                <a:latin typeface="Glacial Indifference"/>
              </a:rPr>
              <a:t>diagnosedPTSD</a:t>
            </a:r>
          </a:p>
          <a:p>
            <a:pPr marL="886492" indent="-443246" lvl="1">
              <a:lnSpc>
                <a:spcPts val="5748"/>
              </a:lnSpc>
              <a:buFont typeface="Arial"/>
              <a:buChar char="•"/>
            </a:pPr>
            <a:r>
              <a:rPr lang="en-US" sz="4106">
                <a:solidFill>
                  <a:srgbClr val="030762"/>
                </a:solidFill>
                <a:latin typeface="Glacial Indifference"/>
              </a:rPr>
              <a:t>socialanxiety</a:t>
            </a:r>
          </a:p>
          <a:p>
            <a:pPr marL="886492" indent="-443246" lvl="1">
              <a:lnSpc>
                <a:spcPts val="5748"/>
              </a:lnSpc>
              <a:buFont typeface="Arial"/>
              <a:buChar char="•"/>
            </a:pPr>
            <a:r>
              <a:rPr lang="en-US" sz="4106">
                <a:solidFill>
                  <a:srgbClr val="030762"/>
                </a:solidFill>
                <a:latin typeface="Glacial Indifference"/>
              </a:rPr>
              <a:t>suicidewatch</a:t>
            </a:r>
          </a:p>
          <a:p>
            <a:pPr>
              <a:lnSpc>
                <a:spcPts val="5748"/>
              </a:lnSpc>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8F2EB"/>
        </a:solidFill>
      </p:bgPr>
    </p:bg>
    <p:spTree>
      <p:nvGrpSpPr>
        <p:cNvPr id="1" name=""/>
        <p:cNvGrpSpPr/>
        <p:nvPr/>
      </p:nvGrpSpPr>
      <p:grpSpPr>
        <a:xfrm>
          <a:off x="0" y="0"/>
          <a:ext cx="0" cy="0"/>
          <a:chOff x="0" y="0"/>
          <a:chExt cx="0" cy="0"/>
        </a:xfrm>
      </p:grpSpPr>
      <p:grpSp>
        <p:nvGrpSpPr>
          <p:cNvPr name="Group 2" id="2"/>
          <p:cNvGrpSpPr/>
          <p:nvPr/>
        </p:nvGrpSpPr>
        <p:grpSpPr>
          <a:xfrm rot="-10800000">
            <a:off x="1335486" y="2491716"/>
            <a:ext cx="3911401" cy="5678272"/>
            <a:chOff x="0" y="0"/>
            <a:chExt cx="4734206" cy="6872757"/>
          </a:xfrm>
        </p:grpSpPr>
        <p:sp>
          <p:nvSpPr>
            <p:cNvPr name="Freeform 3" id="3"/>
            <p:cNvSpPr/>
            <p:nvPr/>
          </p:nvSpPr>
          <p:spPr>
            <a:xfrm flipH="false" flipV="false" rot="0">
              <a:off x="0" y="0"/>
              <a:ext cx="4734206" cy="6872757"/>
            </a:xfrm>
            <a:custGeom>
              <a:avLst/>
              <a:gdLst/>
              <a:ahLst/>
              <a:cxnLst/>
              <a:rect r="r" b="b" t="t" l="l"/>
              <a:pathLst>
                <a:path h="6872757" w="4734206">
                  <a:moveTo>
                    <a:pt x="1324610" y="0"/>
                  </a:moveTo>
                  <a:lnTo>
                    <a:pt x="0" y="0"/>
                  </a:lnTo>
                  <a:lnTo>
                    <a:pt x="0" y="5548147"/>
                  </a:lnTo>
                  <a:lnTo>
                    <a:pt x="1324610" y="6872757"/>
                  </a:lnTo>
                  <a:lnTo>
                    <a:pt x="4734206" y="6872757"/>
                  </a:lnTo>
                  <a:lnTo>
                    <a:pt x="4734206" y="0"/>
                  </a:lnTo>
                  <a:lnTo>
                    <a:pt x="1324610" y="0"/>
                  </a:lnTo>
                  <a:close/>
                </a:path>
              </a:pathLst>
            </a:custGeom>
            <a:solidFill>
              <a:srgbClr val="F07BA2"/>
            </a:solidFill>
          </p:spPr>
        </p:sp>
      </p:grpSp>
      <p:grpSp>
        <p:nvGrpSpPr>
          <p:cNvPr name="Group 4" id="4"/>
          <p:cNvGrpSpPr/>
          <p:nvPr/>
        </p:nvGrpSpPr>
        <p:grpSpPr>
          <a:xfrm rot="0">
            <a:off x="5237362" y="3585865"/>
            <a:ext cx="3911401" cy="5672435"/>
            <a:chOff x="0" y="0"/>
            <a:chExt cx="4734206" cy="6865693"/>
          </a:xfrm>
        </p:grpSpPr>
        <p:sp>
          <p:nvSpPr>
            <p:cNvPr name="Freeform 5" id="5"/>
            <p:cNvSpPr/>
            <p:nvPr/>
          </p:nvSpPr>
          <p:spPr>
            <a:xfrm flipH="false" flipV="false" rot="0">
              <a:off x="0" y="0"/>
              <a:ext cx="4734206" cy="6865693"/>
            </a:xfrm>
            <a:custGeom>
              <a:avLst/>
              <a:gdLst/>
              <a:ahLst/>
              <a:cxnLst/>
              <a:rect r="r" b="b" t="t" l="l"/>
              <a:pathLst>
                <a:path h="6865693" w="4734206">
                  <a:moveTo>
                    <a:pt x="1324610" y="0"/>
                  </a:moveTo>
                  <a:lnTo>
                    <a:pt x="0" y="0"/>
                  </a:lnTo>
                  <a:lnTo>
                    <a:pt x="0" y="5541083"/>
                  </a:lnTo>
                  <a:lnTo>
                    <a:pt x="1324610" y="6865693"/>
                  </a:lnTo>
                  <a:lnTo>
                    <a:pt x="4734206" y="6865693"/>
                  </a:lnTo>
                  <a:lnTo>
                    <a:pt x="4734206" y="0"/>
                  </a:lnTo>
                  <a:lnTo>
                    <a:pt x="1324610" y="0"/>
                  </a:lnTo>
                  <a:close/>
                </a:path>
              </a:pathLst>
            </a:custGeom>
            <a:solidFill>
              <a:srgbClr val="F28379"/>
            </a:solidFill>
          </p:spPr>
        </p:sp>
      </p:grpSp>
      <p:grpSp>
        <p:nvGrpSpPr>
          <p:cNvPr name="Group 6" id="6"/>
          <p:cNvGrpSpPr/>
          <p:nvPr/>
        </p:nvGrpSpPr>
        <p:grpSpPr>
          <a:xfrm rot="-10800000">
            <a:off x="9139238" y="2491716"/>
            <a:ext cx="3911401" cy="5678272"/>
            <a:chOff x="0" y="0"/>
            <a:chExt cx="4734206" cy="6872757"/>
          </a:xfrm>
        </p:grpSpPr>
        <p:sp>
          <p:nvSpPr>
            <p:cNvPr name="Freeform 7" id="7"/>
            <p:cNvSpPr/>
            <p:nvPr/>
          </p:nvSpPr>
          <p:spPr>
            <a:xfrm flipH="false" flipV="false" rot="0">
              <a:off x="0" y="0"/>
              <a:ext cx="4734206" cy="6872757"/>
            </a:xfrm>
            <a:custGeom>
              <a:avLst/>
              <a:gdLst/>
              <a:ahLst/>
              <a:cxnLst/>
              <a:rect r="r" b="b" t="t" l="l"/>
              <a:pathLst>
                <a:path h="6872757" w="4734206">
                  <a:moveTo>
                    <a:pt x="1324610" y="0"/>
                  </a:moveTo>
                  <a:lnTo>
                    <a:pt x="0" y="0"/>
                  </a:lnTo>
                  <a:lnTo>
                    <a:pt x="0" y="5548147"/>
                  </a:lnTo>
                  <a:lnTo>
                    <a:pt x="1324610" y="6872757"/>
                  </a:lnTo>
                  <a:lnTo>
                    <a:pt x="4734206" y="6872757"/>
                  </a:lnTo>
                  <a:lnTo>
                    <a:pt x="4734206" y="0"/>
                  </a:lnTo>
                  <a:lnTo>
                    <a:pt x="1324610" y="0"/>
                  </a:lnTo>
                  <a:close/>
                </a:path>
              </a:pathLst>
            </a:custGeom>
            <a:solidFill>
              <a:srgbClr val="0D0D0D"/>
            </a:solidFill>
          </p:spPr>
        </p:sp>
      </p:grpSp>
      <p:grpSp>
        <p:nvGrpSpPr>
          <p:cNvPr name="Group 8" id="8"/>
          <p:cNvGrpSpPr/>
          <p:nvPr/>
        </p:nvGrpSpPr>
        <p:grpSpPr>
          <a:xfrm rot="0">
            <a:off x="13041113" y="3585865"/>
            <a:ext cx="3911401" cy="5672435"/>
            <a:chOff x="0" y="0"/>
            <a:chExt cx="4734206" cy="6865693"/>
          </a:xfrm>
        </p:grpSpPr>
        <p:sp>
          <p:nvSpPr>
            <p:cNvPr name="Freeform 9" id="9"/>
            <p:cNvSpPr/>
            <p:nvPr/>
          </p:nvSpPr>
          <p:spPr>
            <a:xfrm flipH="false" flipV="false" rot="0">
              <a:off x="0" y="0"/>
              <a:ext cx="4734206" cy="6865693"/>
            </a:xfrm>
            <a:custGeom>
              <a:avLst/>
              <a:gdLst/>
              <a:ahLst/>
              <a:cxnLst/>
              <a:rect r="r" b="b" t="t" l="l"/>
              <a:pathLst>
                <a:path h="6865693" w="4734206">
                  <a:moveTo>
                    <a:pt x="1324610" y="0"/>
                  </a:moveTo>
                  <a:lnTo>
                    <a:pt x="0" y="0"/>
                  </a:lnTo>
                  <a:lnTo>
                    <a:pt x="0" y="5541083"/>
                  </a:lnTo>
                  <a:lnTo>
                    <a:pt x="1324610" y="6865693"/>
                  </a:lnTo>
                  <a:lnTo>
                    <a:pt x="4734206" y="6865693"/>
                  </a:lnTo>
                  <a:lnTo>
                    <a:pt x="4734206" y="0"/>
                  </a:lnTo>
                  <a:lnTo>
                    <a:pt x="1324610" y="0"/>
                  </a:lnTo>
                  <a:close/>
                </a:path>
              </a:pathLst>
            </a:custGeom>
            <a:solidFill>
              <a:srgbClr val="F25244"/>
            </a:solidFill>
          </p:spPr>
        </p:sp>
      </p:grpSp>
      <p:sp>
        <p:nvSpPr>
          <p:cNvPr name="TextBox 10" id="10"/>
          <p:cNvSpPr txBox="true"/>
          <p:nvPr/>
        </p:nvSpPr>
        <p:spPr>
          <a:xfrm rot="0">
            <a:off x="4332468" y="599657"/>
            <a:ext cx="9623064" cy="1085977"/>
          </a:xfrm>
          <a:prstGeom prst="rect">
            <a:avLst/>
          </a:prstGeom>
        </p:spPr>
        <p:txBody>
          <a:bodyPr anchor="t" rtlCol="false" tIns="0" lIns="0" bIns="0" rIns="0">
            <a:spAutoFit/>
          </a:bodyPr>
          <a:lstStyle/>
          <a:p>
            <a:pPr algn="ctr">
              <a:lnSpc>
                <a:spcPts val="8917"/>
              </a:lnSpc>
            </a:pPr>
            <a:r>
              <a:rPr lang="en-US" sz="6369" spc="267">
                <a:solidFill>
                  <a:srgbClr val="02205E"/>
                </a:solidFill>
                <a:latin typeface="Abril Fatface"/>
              </a:rPr>
              <a:t>MODELS USED</a:t>
            </a:r>
          </a:p>
        </p:txBody>
      </p:sp>
      <p:sp>
        <p:nvSpPr>
          <p:cNvPr name="TextBox 11" id="11"/>
          <p:cNvSpPr txBox="true"/>
          <p:nvPr/>
        </p:nvSpPr>
        <p:spPr>
          <a:xfrm rot="0">
            <a:off x="2188903" y="3270424"/>
            <a:ext cx="2204567" cy="1308100"/>
          </a:xfrm>
          <a:prstGeom prst="rect">
            <a:avLst/>
          </a:prstGeom>
        </p:spPr>
        <p:txBody>
          <a:bodyPr anchor="t" rtlCol="false" tIns="0" lIns="0" bIns="0" rIns="0">
            <a:spAutoFit/>
          </a:bodyPr>
          <a:lstStyle/>
          <a:p>
            <a:pPr algn="ctr" marL="0" indent="0" lvl="1">
              <a:lnSpc>
                <a:spcPts val="3499"/>
              </a:lnSpc>
              <a:spcBef>
                <a:spcPct val="0"/>
              </a:spcBef>
            </a:pPr>
            <a:r>
              <a:rPr lang="en-US" sz="2499">
                <a:solidFill>
                  <a:srgbClr val="FFFFFF"/>
                </a:solidFill>
                <a:latin typeface="Barlow Semi-Bold"/>
              </a:rPr>
              <a:t>Multinomial Naive Bayes Classifier</a:t>
            </a:r>
          </a:p>
        </p:txBody>
      </p:sp>
      <p:sp>
        <p:nvSpPr>
          <p:cNvPr name="TextBox 12" id="12"/>
          <p:cNvSpPr txBox="true"/>
          <p:nvPr/>
        </p:nvSpPr>
        <p:spPr>
          <a:xfrm rot="0">
            <a:off x="6090779" y="4584539"/>
            <a:ext cx="2204567" cy="431800"/>
          </a:xfrm>
          <a:prstGeom prst="rect">
            <a:avLst/>
          </a:prstGeom>
        </p:spPr>
        <p:txBody>
          <a:bodyPr anchor="t" rtlCol="false" tIns="0" lIns="0" bIns="0" rIns="0">
            <a:spAutoFit/>
          </a:bodyPr>
          <a:lstStyle/>
          <a:p>
            <a:pPr algn="ctr" marL="0" indent="0" lvl="1">
              <a:lnSpc>
                <a:spcPts val="3499"/>
              </a:lnSpc>
              <a:spcBef>
                <a:spcPct val="0"/>
              </a:spcBef>
            </a:pPr>
            <a:r>
              <a:rPr lang="en-US" sz="2499">
                <a:solidFill>
                  <a:srgbClr val="FFFFFF"/>
                </a:solidFill>
                <a:latin typeface="Barlow Semi-Bold"/>
              </a:rPr>
              <a:t>SGD Classifier</a:t>
            </a:r>
          </a:p>
        </p:txBody>
      </p:sp>
      <p:sp>
        <p:nvSpPr>
          <p:cNvPr name="TextBox 13" id="13"/>
          <p:cNvSpPr txBox="true"/>
          <p:nvPr/>
        </p:nvSpPr>
        <p:spPr>
          <a:xfrm rot="0">
            <a:off x="9992654" y="3489499"/>
            <a:ext cx="2204567" cy="869950"/>
          </a:xfrm>
          <a:prstGeom prst="rect">
            <a:avLst/>
          </a:prstGeom>
        </p:spPr>
        <p:txBody>
          <a:bodyPr anchor="t" rtlCol="false" tIns="0" lIns="0" bIns="0" rIns="0">
            <a:spAutoFit/>
          </a:bodyPr>
          <a:lstStyle/>
          <a:p>
            <a:pPr algn="ctr" marL="0" indent="0" lvl="1">
              <a:lnSpc>
                <a:spcPts val="3499"/>
              </a:lnSpc>
              <a:spcBef>
                <a:spcPct val="0"/>
              </a:spcBef>
            </a:pPr>
            <a:r>
              <a:rPr lang="en-US" sz="2499">
                <a:solidFill>
                  <a:srgbClr val="FFFFFF"/>
                </a:solidFill>
                <a:latin typeface="Barlow Semi-Bold"/>
              </a:rPr>
              <a:t>Random Forest Classifier</a:t>
            </a:r>
          </a:p>
        </p:txBody>
      </p:sp>
      <p:sp>
        <p:nvSpPr>
          <p:cNvPr name="TextBox 14" id="14"/>
          <p:cNvSpPr txBox="true"/>
          <p:nvPr/>
        </p:nvSpPr>
        <p:spPr>
          <a:xfrm rot="0">
            <a:off x="9692494" y="4747554"/>
            <a:ext cx="2804888" cy="2788920"/>
          </a:xfrm>
          <a:prstGeom prst="rect">
            <a:avLst/>
          </a:prstGeom>
        </p:spPr>
        <p:txBody>
          <a:bodyPr anchor="t" rtlCol="false" tIns="0" lIns="0" bIns="0" rIns="0">
            <a:spAutoFit/>
          </a:bodyPr>
          <a:lstStyle/>
          <a:p>
            <a:pPr algn="ctr" marL="345439" indent="-172720" lvl="1">
              <a:lnSpc>
                <a:spcPts val="2399"/>
              </a:lnSpc>
              <a:buFont typeface="Arial"/>
              <a:buChar char="•"/>
            </a:pPr>
            <a:r>
              <a:rPr lang="en-US" sz="1599" spc="83">
                <a:solidFill>
                  <a:srgbClr val="FFFFFF"/>
                </a:solidFill>
                <a:latin typeface="Barlow SemiCondensed Bold"/>
              </a:rPr>
              <a:t>Improved recall in ‘alcoholism’ &amp; ‘diagnosedPTSD’ but still low for others.</a:t>
            </a:r>
          </a:p>
          <a:p>
            <a:pPr algn="ctr" marL="345439" indent="-172720" lvl="1">
              <a:lnSpc>
                <a:spcPts val="2399"/>
              </a:lnSpc>
              <a:buFont typeface="Arial"/>
              <a:buChar char="•"/>
            </a:pPr>
            <a:r>
              <a:rPr lang="en-US" sz="1599" spc="83">
                <a:solidFill>
                  <a:srgbClr val="FFFFFF"/>
                </a:solidFill>
                <a:latin typeface="Barlow SemiCondensed Bold"/>
              </a:rPr>
              <a:t>High precision across most categories.</a:t>
            </a:r>
          </a:p>
          <a:p>
            <a:pPr algn="ctr" marL="345439" indent="-172720" lvl="1">
              <a:lnSpc>
                <a:spcPts val="2399"/>
              </a:lnSpc>
              <a:buFont typeface="Arial"/>
              <a:buChar char="•"/>
            </a:pPr>
            <a:r>
              <a:rPr lang="en-US" sz="1599" spc="83">
                <a:solidFill>
                  <a:srgbClr val="FFFFFF"/>
                </a:solidFill>
                <a:latin typeface="Barlow SemiCondensed Bold"/>
              </a:rPr>
              <a:t>Better F1 scores.</a:t>
            </a:r>
          </a:p>
          <a:p>
            <a:pPr algn="ctr" marL="431797" indent="-215899" lvl="1">
              <a:lnSpc>
                <a:spcPts val="2999"/>
              </a:lnSpc>
              <a:buFont typeface="Arial"/>
              <a:buChar char="•"/>
            </a:pPr>
            <a:r>
              <a:rPr lang="en-US" sz="1999" spc="103">
                <a:solidFill>
                  <a:srgbClr val="FFFFFF"/>
                </a:solidFill>
                <a:latin typeface="Barlow SemiCondensed Bold"/>
              </a:rPr>
              <a:t>Overall accuracy: 88%</a:t>
            </a:r>
          </a:p>
        </p:txBody>
      </p:sp>
      <p:sp>
        <p:nvSpPr>
          <p:cNvPr name="TextBox 15" id="15"/>
          <p:cNvSpPr txBox="true"/>
          <p:nvPr/>
        </p:nvSpPr>
        <p:spPr>
          <a:xfrm rot="0">
            <a:off x="13823127" y="4584539"/>
            <a:ext cx="2347373" cy="869950"/>
          </a:xfrm>
          <a:prstGeom prst="rect">
            <a:avLst/>
          </a:prstGeom>
        </p:spPr>
        <p:txBody>
          <a:bodyPr anchor="t" rtlCol="false" tIns="0" lIns="0" bIns="0" rIns="0">
            <a:spAutoFit/>
          </a:bodyPr>
          <a:lstStyle/>
          <a:p>
            <a:pPr algn="ctr" marL="0" indent="0" lvl="1">
              <a:lnSpc>
                <a:spcPts val="3499"/>
              </a:lnSpc>
              <a:spcBef>
                <a:spcPct val="0"/>
              </a:spcBef>
            </a:pPr>
            <a:r>
              <a:rPr lang="en-US" sz="2499">
                <a:solidFill>
                  <a:srgbClr val="FFFFFF"/>
                </a:solidFill>
                <a:latin typeface="Barlow Semi-Bold"/>
              </a:rPr>
              <a:t>K Nearest Neighbour (KNN)</a:t>
            </a:r>
          </a:p>
        </p:txBody>
      </p:sp>
      <p:sp>
        <p:nvSpPr>
          <p:cNvPr name="TextBox 16" id="16"/>
          <p:cNvSpPr txBox="true"/>
          <p:nvPr/>
        </p:nvSpPr>
        <p:spPr>
          <a:xfrm rot="0">
            <a:off x="13594370" y="5838785"/>
            <a:ext cx="2804888" cy="1607820"/>
          </a:xfrm>
          <a:prstGeom prst="rect">
            <a:avLst/>
          </a:prstGeom>
        </p:spPr>
        <p:txBody>
          <a:bodyPr anchor="t" rtlCol="false" tIns="0" lIns="0" bIns="0" rIns="0">
            <a:spAutoFit/>
          </a:bodyPr>
          <a:lstStyle/>
          <a:p>
            <a:pPr algn="ctr" marL="345439" indent="-172720" lvl="1">
              <a:lnSpc>
                <a:spcPts val="2399"/>
              </a:lnSpc>
              <a:buFont typeface="Arial"/>
              <a:buChar char="•"/>
            </a:pPr>
            <a:r>
              <a:rPr lang="en-US" sz="1599" spc="83">
                <a:solidFill>
                  <a:srgbClr val="FFFFFF"/>
                </a:solidFill>
                <a:latin typeface="Barlow SemiCondensed Bold"/>
              </a:rPr>
              <a:t>High precision across all categories.</a:t>
            </a:r>
          </a:p>
          <a:p>
            <a:pPr algn="ctr" marL="345439" indent="-172720" lvl="1">
              <a:lnSpc>
                <a:spcPts val="2399"/>
              </a:lnSpc>
              <a:buFont typeface="Arial"/>
              <a:buChar char="•"/>
            </a:pPr>
            <a:r>
              <a:rPr lang="en-US" sz="1599" spc="83">
                <a:solidFill>
                  <a:srgbClr val="FFFFFF"/>
                </a:solidFill>
                <a:latin typeface="Barlow SemiCondensed Bold"/>
              </a:rPr>
              <a:t>Moderate F1 scores</a:t>
            </a:r>
          </a:p>
          <a:p>
            <a:pPr algn="ctr" marL="431797" indent="-215899" lvl="1">
              <a:lnSpc>
                <a:spcPts val="2999"/>
              </a:lnSpc>
              <a:buFont typeface="Arial"/>
              <a:buChar char="•"/>
            </a:pPr>
            <a:r>
              <a:rPr lang="en-US" sz="1999" spc="103">
                <a:solidFill>
                  <a:srgbClr val="FFFFFF"/>
                </a:solidFill>
                <a:latin typeface="Barlow SemiCondensed Bold"/>
              </a:rPr>
              <a:t>Overall accuracy: 88%</a:t>
            </a:r>
          </a:p>
        </p:txBody>
      </p:sp>
      <p:sp>
        <p:nvSpPr>
          <p:cNvPr name="TextBox 17" id="17"/>
          <p:cNvSpPr txBox="true"/>
          <p:nvPr/>
        </p:nvSpPr>
        <p:spPr>
          <a:xfrm rot="0">
            <a:off x="2185070" y="4800440"/>
            <a:ext cx="2204567" cy="2934335"/>
          </a:xfrm>
          <a:prstGeom prst="rect">
            <a:avLst/>
          </a:prstGeom>
        </p:spPr>
        <p:txBody>
          <a:bodyPr anchor="t" rtlCol="false" tIns="0" lIns="0" bIns="0" rIns="0">
            <a:spAutoFit/>
          </a:bodyPr>
          <a:lstStyle/>
          <a:p>
            <a:pPr algn="ctr" marL="345443" indent="-172721" lvl="1">
              <a:lnSpc>
                <a:spcPts val="2240"/>
              </a:lnSpc>
              <a:buFont typeface="Arial"/>
              <a:buChar char="•"/>
            </a:pPr>
            <a:r>
              <a:rPr lang="en-US" sz="1600">
                <a:solidFill>
                  <a:srgbClr val="FFFFFF"/>
                </a:solidFill>
                <a:latin typeface="Barlow SemiCondensed Semi-Bold"/>
              </a:rPr>
              <a:t>High recall and precision for ‘suicidewatch’ &amp; lower for other categories.</a:t>
            </a:r>
          </a:p>
          <a:p>
            <a:pPr algn="ctr" marL="345443" indent="-172721" lvl="1">
              <a:lnSpc>
                <a:spcPts val="2240"/>
              </a:lnSpc>
              <a:buFont typeface="Arial"/>
              <a:buChar char="•"/>
            </a:pPr>
            <a:r>
              <a:rPr lang="en-US" sz="1600">
                <a:solidFill>
                  <a:srgbClr val="FFFFFF"/>
                </a:solidFill>
                <a:latin typeface="Barlow SemiCondensed Semi-Bold"/>
              </a:rPr>
              <a:t>F1 score strong for ‘sucidewatch’ but needs improvement in other categories.</a:t>
            </a:r>
          </a:p>
          <a:p>
            <a:pPr algn="ctr" marL="453390" indent="-226695" lvl="1">
              <a:lnSpc>
                <a:spcPts val="2940"/>
              </a:lnSpc>
              <a:buFont typeface="Arial"/>
              <a:buChar char="•"/>
            </a:pPr>
            <a:r>
              <a:rPr lang="en-US" sz="2100">
                <a:solidFill>
                  <a:srgbClr val="FFFFFF"/>
                </a:solidFill>
                <a:latin typeface="Barlow SemiCondensed Semi-Bold"/>
              </a:rPr>
              <a:t>Overall accuracy: 77%</a:t>
            </a:r>
          </a:p>
        </p:txBody>
      </p:sp>
      <p:sp>
        <p:nvSpPr>
          <p:cNvPr name="TextBox 18" id="18"/>
          <p:cNvSpPr txBox="true"/>
          <p:nvPr/>
        </p:nvSpPr>
        <p:spPr>
          <a:xfrm rot="0">
            <a:off x="6163145" y="5326674"/>
            <a:ext cx="2204567" cy="2105660"/>
          </a:xfrm>
          <a:prstGeom prst="rect">
            <a:avLst/>
          </a:prstGeom>
        </p:spPr>
        <p:txBody>
          <a:bodyPr anchor="t" rtlCol="false" tIns="0" lIns="0" bIns="0" rIns="0">
            <a:spAutoFit/>
          </a:bodyPr>
          <a:lstStyle/>
          <a:p>
            <a:pPr algn="ctr" marL="345443" indent="-172721" lvl="1">
              <a:lnSpc>
                <a:spcPts val="2240"/>
              </a:lnSpc>
              <a:buFont typeface="Arial"/>
              <a:buChar char="•"/>
            </a:pPr>
            <a:r>
              <a:rPr lang="en-US" sz="1600">
                <a:solidFill>
                  <a:srgbClr val="FFFFFF"/>
                </a:solidFill>
                <a:latin typeface="Barlow SemiCondensed Semi-Bold"/>
              </a:rPr>
              <a:t>Improved recall &amp; high precision for ‘alcoholism’ &amp; ‘socialanxiety’</a:t>
            </a:r>
          </a:p>
          <a:p>
            <a:pPr algn="ctr" marL="345443" indent="-172721" lvl="1">
              <a:lnSpc>
                <a:spcPts val="2240"/>
              </a:lnSpc>
              <a:buFont typeface="Arial"/>
              <a:buChar char="•"/>
            </a:pPr>
            <a:r>
              <a:rPr lang="en-US" sz="1600">
                <a:solidFill>
                  <a:srgbClr val="FFFFFF"/>
                </a:solidFill>
                <a:latin typeface="Barlow SemiCondensed Semi-Bold"/>
              </a:rPr>
              <a:t>Better F1 scores</a:t>
            </a:r>
          </a:p>
          <a:p>
            <a:pPr algn="ctr" marL="453390" indent="-226695" lvl="1">
              <a:lnSpc>
                <a:spcPts val="2940"/>
              </a:lnSpc>
              <a:buFont typeface="Arial"/>
              <a:buChar char="•"/>
            </a:pPr>
            <a:r>
              <a:rPr lang="en-US" sz="2100">
                <a:solidFill>
                  <a:srgbClr val="FFFFFF"/>
                </a:solidFill>
                <a:latin typeface="Barlow SemiCondensed Semi-Bold"/>
              </a:rPr>
              <a:t>Overall accuracy: 87%</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817624">
            <a:off x="11444658" y="8350911"/>
            <a:ext cx="2675304" cy="2595045"/>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5612696" y="6555808"/>
            <a:ext cx="2675304" cy="259504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9697106">
            <a:off x="12972219" y="8795015"/>
            <a:ext cx="2675304" cy="2595045"/>
          </a:xfrm>
          <a:prstGeom prst="rect">
            <a:avLst/>
          </a:prstGeom>
        </p:spPr>
      </p:pic>
      <p:sp>
        <p:nvSpPr>
          <p:cNvPr name="Freeform 5" id="5"/>
          <p:cNvSpPr/>
          <p:nvPr/>
        </p:nvSpPr>
        <p:spPr>
          <a:xfrm flipH="false" flipV="false" rot="0">
            <a:off x="11640839" y="2036652"/>
            <a:ext cx="6647161" cy="3601553"/>
          </a:xfrm>
          <a:custGeom>
            <a:avLst/>
            <a:gdLst/>
            <a:ahLst/>
            <a:cxnLst/>
            <a:rect r="r" b="b" t="t" l="l"/>
            <a:pathLst>
              <a:path h="3601553" w="6647161">
                <a:moveTo>
                  <a:pt x="0" y="0"/>
                </a:moveTo>
                <a:lnTo>
                  <a:pt x="6647161" y="0"/>
                </a:lnTo>
                <a:lnTo>
                  <a:pt x="6647161" y="3601553"/>
                </a:lnTo>
                <a:lnTo>
                  <a:pt x="0" y="3601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45503"/>
            <a:ext cx="11339817" cy="1409631"/>
          </a:xfrm>
          <a:prstGeom prst="rect">
            <a:avLst/>
          </a:prstGeom>
        </p:spPr>
        <p:txBody>
          <a:bodyPr anchor="t" rtlCol="false" tIns="0" lIns="0" bIns="0" rIns="0">
            <a:spAutoFit/>
          </a:bodyPr>
          <a:lstStyle/>
          <a:p>
            <a:pPr>
              <a:lnSpc>
                <a:spcPts val="11553"/>
              </a:lnSpc>
              <a:spcBef>
                <a:spcPct val="0"/>
              </a:spcBef>
            </a:pPr>
            <a:r>
              <a:rPr lang="en-US" sz="8252">
                <a:solidFill>
                  <a:srgbClr val="02205E"/>
                </a:solidFill>
                <a:latin typeface="Abril Fatface"/>
              </a:rPr>
              <a:t>DEFINING METRICS</a:t>
            </a:r>
          </a:p>
        </p:txBody>
      </p:sp>
      <p:sp>
        <p:nvSpPr>
          <p:cNvPr name="TextBox 7" id="7"/>
          <p:cNvSpPr txBox="true"/>
          <p:nvPr/>
        </p:nvSpPr>
        <p:spPr>
          <a:xfrm rot="0">
            <a:off x="1711337" y="1969977"/>
            <a:ext cx="9098900" cy="3804132"/>
          </a:xfrm>
          <a:prstGeom prst="rect">
            <a:avLst/>
          </a:prstGeom>
        </p:spPr>
        <p:txBody>
          <a:bodyPr anchor="t" rtlCol="false" tIns="0" lIns="0" bIns="0" rIns="0">
            <a:spAutoFit/>
          </a:bodyPr>
          <a:lstStyle/>
          <a:p>
            <a:pPr marL="778543" indent="-389272" lvl="1">
              <a:lnSpc>
                <a:spcPts val="5048"/>
              </a:lnSpc>
              <a:buFont typeface="Arial"/>
              <a:buChar char="•"/>
            </a:pPr>
            <a:r>
              <a:rPr lang="en-US" sz="3606">
                <a:solidFill>
                  <a:srgbClr val="030762"/>
                </a:solidFill>
                <a:latin typeface="Glacial Indifference"/>
              </a:rPr>
              <a:t>The cost of errors and the uneven distribution in the number of posts in our subreddits make it important to carefully define the metrics. The class imbalance makes accuracy unsuitable for use in this case.</a:t>
            </a:r>
          </a:p>
        </p:txBody>
      </p:sp>
      <p:sp>
        <p:nvSpPr>
          <p:cNvPr name="TextBox 8" id="8"/>
          <p:cNvSpPr txBox="true"/>
          <p:nvPr/>
        </p:nvSpPr>
        <p:spPr>
          <a:xfrm rot="0">
            <a:off x="1511312" y="5853872"/>
            <a:ext cx="9098900" cy="3165957"/>
          </a:xfrm>
          <a:prstGeom prst="rect">
            <a:avLst/>
          </a:prstGeom>
        </p:spPr>
        <p:txBody>
          <a:bodyPr anchor="t" rtlCol="false" tIns="0" lIns="0" bIns="0" rIns="0">
            <a:spAutoFit/>
          </a:bodyPr>
          <a:lstStyle/>
          <a:p>
            <a:pPr marL="778543" indent="-389272" lvl="1">
              <a:lnSpc>
                <a:spcPts val="5048"/>
              </a:lnSpc>
              <a:buFont typeface="Arial"/>
              <a:buChar char="•"/>
            </a:pPr>
            <a:r>
              <a:rPr lang="en-US" sz="3606">
                <a:solidFill>
                  <a:srgbClr val="030762"/>
                </a:solidFill>
                <a:latin typeface="Glacial Indifference"/>
              </a:rPr>
              <a:t>Considering this is a mental health issue, it will be very important for us to identify suicide cases as suicide. This category has the highest cost of error as someone's life could be on the line.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TextBox 2" id="2"/>
          <p:cNvSpPr txBox="true"/>
          <p:nvPr/>
        </p:nvSpPr>
        <p:spPr>
          <a:xfrm rot="0">
            <a:off x="7434055" y="-152400"/>
            <a:ext cx="8808302" cy="1409631"/>
          </a:xfrm>
          <a:prstGeom prst="rect">
            <a:avLst/>
          </a:prstGeom>
        </p:spPr>
        <p:txBody>
          <a:bodyPr anchor="t" rtlCol="false" tIns="0" lIns="0" bIns="0" rIns="0">
            <a:spAutoFit/>
          </a:bodyPr>
          <a:lstStyle/>
          <a:p>
            <a:pPr>
              <a:lnSpc>
                <a:spcPts val="11553"/>
              </a:lnSpc>
              <a:spcBef>
                <a:spcPct val="0"/>
              </a:spcBef>
            </a:pPr>
            <a:r>
              <a:rPr lang="en-US" sz="8252">
                <a:solidFill>
                  <a:srgbClr val="02205E"/>
                </a:solidFill>
                <a:latin typeface="Abril Fatface"/>
              </a:rPr>
              <a:t>Methodology</a:t>
            </a:r>
          </a:p>
        </p:txBody>
      </p:sp>
      <p:grpSp>
        <p:nvGrpSpPr>
          <p:cNvPr name="Group 3" id="3"/>
          <p:cNvGrpSpPr/>
          <p:nvPr/>
        </p:nvGrpSpPr>
        <p:grpSpPr>
          <a:xfrm rot="0">
            <a:off x="7434055" y="2246523"/>
            <a:ext cx="9633879" cy="2401363"/>
            <a:chOff x="0" y="0"/>
            <a:chExt cx="12845173" cy="3201818"/>
          </a:xfrm>
        </p:grpSpPr>
        <p:sp>
          <p:nvSpPr>
            <p:cNvPr name="TextBox 4" id="4"/>
            <p:cNvSpPr txBox="true"/>
            <p:nvPr/>
          </p:nvSpPr>
          <p:spPr>
            <a:xfrm rot="0">
              <a:off x="1324347" y="-57150"/>
              <a:ext cx="11520826" cy="677144"/>
            </a:xfrm>
            <a:prstGeom prst="rect">
              <a:avLst/>
            </a:prstGeom>
          </p:spPr>
          <p:txBody>
            <a:bodyPr anchor="t" rtlCol="false" tIns="0" lIns="0" bIns="0" rIns="0">
              <a:spAutoFit/>
            </a:bodyPr>
            <a:lstStyle/>
            <a:p>
              <a:pPr>
                <a:lnSpc>
                  <a:spcPts val="4295"/>
                </a:lnSpc>
              </a:pPr>
              <a:r>
                <a:rPr lang="en-US" sz="3068">
                  <a:solidFill>
                    <a:srgbClr val="030762"/>
                  </a:solidFill>
                  <a:latin typeface="Glacial Indifference"/>
                </a:rPr>
                <a:t>Modelling</a:t>
              </a:r>
            </a:p>
          </p:txBody>
        </p:sp>
        <p:pic>
          <p:nvPicPr>
            <p:cNvPr name="Picture 5" id="5"/>
            <p:cNvPicPr>
              <a:picLocks noChangeAspect="true"/>
            </p:cNvPicPr>
            <p:nvPr/>
          </p:nvPicPr>
          <p:blipFill>
            <a:blip r:embed="rId2"/>
            <a:srcRect l="0" t="0" r="0" b="0"/>
            <a:stretch>
              <a:fillRect/>
            </a:stretch>
          </p:blipFill>
          <p:spPr>
            <a:xfrm flipH="false" flipV="false" rot="0">
              <a:off x="0" y="0"/>
              <a:ext cx="948507" cy="920051"/>
            </a:xfrm>
            <a:prstGeom prst="rect">
              <a:avLst/>
            </a:prstGeom>
          </p:spPr>
        </p:pic>
        <p:sp>
          <p:nvSpPr>
            <p:cNvPr name="TextBox 6" id="6"/>
            <p:cNvSpPr txBox="true"/>
            <p:nvPr/>
          </p:nvSpPr>
          <p:spPr>
            <a:xfrm rot="0">
              <a:off x="1324347" y="862901"/>
              <a:ext cx="11520826" cy="2338917"/>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30762"/>
                  </a:solidFill>
                  <a:latin typeface="Glacial Indifference"/>
                </a:rPr>
                <a:t>Identify main intents of users: - Seeking advice, expressing feelings</a:t>
              </a:r>
            </a:p>
            <a:p>
              <a:pPr marL="431801" indent="-215900" lvl="1">
                <a:lnSpc>
                  <a:spcPts val="2800"/>
                </a:lnSpc>
                <a:buFont typeface="Arial"/>
                <a:buChar char="•"/>
              </a:pPr>
              <a:r>
                <a:rPr lang="en-US" sz="2000">
                  <a:solidFill>
                    <a:srgbClr val="030762"/>
                  </a:solidFill>
                  <a:latin typeface="Glacial Indifference"/>
                </a:rPr>
                <a:t>Identify entities - Specifical mental health conditions</a:t>
              </a:r>
            </a:p>
            <a:p>
              <a:pPr marL="431801" indent="-215900" lvl="1">
                <a:lnSpc>
                  <a:spcPts val="2800"/>
                </a:lnSpc>
                <a:buFont typeface="Arial"/>
                <a:buChar char="•"/>
              </a:pPr>
              <a:r>
                <a:rPr lang="en-US" sz="2000">
                  <a:solidFill>
                    <a:srgbClr val="030762"/>
                  </a:solidFill>
                  <a:latin typeface="Glacial Indifference"/>
                </a:rPr>
                <a:t>Train models (GPT, Pytorch)</a:t>
              </a:r>
            </a:p>
            <a:p>
              <a:pPr marL="431801" indent="-215900" lvl="1">
                <a:lnSpc>
                  <a:spcPts val="2800"/>
                </a:lnSpc>
                <a:buFont typeface="Arial"/>
                <a:buChar char="•"/>
              </a:pPr>
              <a:r>
                <a:rPr lang="en-US" sz="2000">
                  <a:solidFill>
                    <a:srgbClr val="030762"/>
                  </a:solidFill>
                  <a:latin typeface="Glacial Indifference"/>
                </a:rPr>
                <a:t>Conversational flow - Dialogflow</a:t>
              </a:r>
            </a:p>
            <a:p>
              <a:pPr>
                <a:lnSpc>
                  <a:spcPts val="2800"/>
                </a:lnSpc>
              </a:pPr>
            </a:p>
          </p:txBody>
        </p:sp>
      </p:grpSp>
      <p:grpSp>
        <p:nvGrpSpPr>
          <p:cNvPr name="Group 7" id="7"/>
          <p:cNvGrpSpPr/>
          <p:nvPr/>
        </p:nvGrpSpPr>
        <p:grpSpPr>
          <a:xfrm rot="0">
            <a:off x="7306529" y="4889695"/>
            <a:ext cx="9633879" cy="2753788"/>
            <a:chOff x="0" y="0"/>
            <a:chExt cx="12845173" cy="3671718"/>
          </a:xfrm>
        </p:grpSpPr>
        <p:sp>
          <p:nvSpPr>
            <p:cNvPr name="TextBox 8" id="8"/>
            <p:cNvSpPr txBox="true"/>
            <p:nvPr/>
          </p:nvSpPr>
          <p:spPr>
            <a:xfrm rot="0">
              <a:off x="1324347" y="-57150"/>
              <a:ext cx="11520826" cy="677144"/>
            </a:xfrm>
            <a:prstGeom prst="rect">
              <a:avLst/>
            </a:prstGeom>
          </p:spPr>
          <p:txBody>
            <a:bodyPr anchor="t" rtlCol="false" tIns="0" lIns="0" bIns="0" rIns="0">
              <a:spAutoFit/>
            </a:bodyPr>
            <a:lstStyle/>
            <a:p>
              <a:pPr>
                <a:lnSpc>
                  <a:spcPts val="4295"/>
                </a:lnSpc>
              </a:pPr>
              <a:r>
                <a:rPr lang="en-US" sz="3068">
                  <a:solidFill>
                    <a:srgbClr val="030762"/>
                  </a:solidFill>
                  <a:latin typeface="Glacial Indifference"/>
                </a:rPr>
                <a:t>Evaluation</a:t>
              </a:r>
            </a:p>
          </p:txBody>
        </p:sp>
        <p:pic>
          <p:nvPicPr>
            <p:cNvPr name="Picture 9" id="9"/>
            <p:cNvPicPr>
              <a:picLocks noChangeAspect="true"/>
            </p:cNvPicPr>
            <p:nvPr/>
          </p:nvPicPr>
          <p:blipFill>
            <a:blip r:embed="rId2"/>
            <a:srcRect l="0" t="0" r="0" b="0"/>
            <a:stretch>
              <a:fillRect/>
            </a:stretch>
          </p:blipFill>
          <p:spPr>
            <a:xfrm flipH="false" flipV="false" rot="0">
              <a:off x="0" y="0"/>
              <a:ext cx="948507" cy="920051"/>
            </a:xfrm>
            <a:prstGeom prst="rect">
              <a:avLst/>
            </a:prstGeom>
          </p:spPr>
        </p:pic>
        <p:sp>
          <p:nvSpPr>
            <p:cNvPr name="TextBox 10" id="10"/>
            <p:cNvSpPr txBox="true"/>
            <p:nvPr/>
          </p:nvSpPr>
          <p:spPr>
            <a:xfrm rot="0">
              <a:off x="1324347" y="862901"/>
              <a:ext cx="11520826" cy="2808817"/>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30762"/>
                  </a:solidFill>
                  <a:latin typeface="Glacial Indifference"/>
                </a:rPr>
                <a:t>Metrics: We will use a combination of traditional classification metrics and specific metrics pertinent to the mental health domain to ensure robust evaluation.</a:t>
              </a:r>
            </a:p>
            <a:p>
              <a:pPr marL="431801" indent="-215900" lvl="1">
                <a:lnSpc>
                  <a:spcPts val="2800"/>
                </a:lnSpc>
                <a:buFont typeface="Arial"/>
                <a:buChar char="•"/>
              </a:pPr>
              <a:r>
                <a:rPr lang="en-US" sz="2000">
                  <a:solidFill>
                    <a:srgbClr val="030762"/>
                  </a:solidFill>
                  <a:latin typeface="Glacial Indifference"/>
                </a:rPr>
                <a:t>MVP: The MVP will be a working chatbot capable of categorizing mental health issues into urgent and non-urgent with basic accuracy.</a:t>
              </a:r>
            </a:p>
            <a:p>
              <a:pPr>
                <a:lnSpc>
                  <a:spcPts val="2800"/>
                </a:lnSpc>
              </a:pPr>
            </a:p>
          </p:txBody>
        </p:sp>
      </p:grpSp>
      <p:grpSp>
        <p:nvGrpSpPr>
          <p:cNvPr name="Group 11" id="11"/>
          <p:cNvGrpSpPr/>
          <p:nvPr/>
        </p:nvGrpSpPr>
        <p:grpSpPr>
          <a:xfrm rot="0">
            <a:off x="7434055" y="7794644"/>
            <a:ext cx="9633879" cy="2401363"/>
            <a:chOff x="0" y="0"/>
            <a:chExt cx="12845173" cy="3201818"/>
          </a:xfrm>
        </p:grpSpPr>
        <p:sp>
          <p:nvSpPr>
            <p:cNvPr name="TextBox 12" id="12"/>
            <p:cNvSpPr txBox="true"/>
            <p:nvPr/>
          </p:nvSpPr>
          <p:spPr>
            <a:xfrm rot="0">
              <a:off x="1324347" y="-57150"/>
              <a:ext cx="11520826" cy="677144"/>
            </a:xfrm>
            <a:prstGeom prst="rect">
              <a:avLst/>
            </a:prstGeom>
          </p:spPr>
          <p:txBody>
            <a:bodyPr anchor="t" rtlCol="false" tIns="0" lIns="0" bIns="0" rIns="0">
              <a:spAutoFit/>
            </a:bodyPr>
            <a:lstStyle/>
            <a:p>
              <a:pPr>
                <a:lnSpc>
                  <a:spcPts val="4295"/>
                </a:lnSpc>
              </a:pPr>
              <a:r>
                <a:rPr lang="en-US" sz="3068">
                  <a:solidFill>
                    <a:srgbClr val="030762"/>
                  </a:solidFill>
                  <a:latin typeface="Glacial Indifference"/>
                </a:rPr>
                <a:t>Deployment</a:t>
              </a:r>
            </a:p>
          </p:txBody>
        </p:sp>
        <p:pic>
          <p:nvPicPr>
            <p:cNvPr name="Picture 13" id="13"/>
            <p:cNvPicPr>
              <a:picLocks noChangeAspect="true"/>
            </p:cNvPicPr>
            <p:nvPr/>
          </p:nvPicPr>
          <p:blipFill>
            <a:blip r:embed="rId2"/>
            <a:srcRect l="0" t="0" r="0" b="0"/>
            <a:stretch>
              <a:fillRect/>
            </a:stretch>
          </p:blipFill>
          <p:spPr>
            <a:xfrm flipH="false" flipV="false" rot="0">
              <a:off x="0" y="0"/>
              <a:ext cx="948507" cy="920051"/>
            </a:xfrm>
            <a:prstGeom prst="rect">
              <a:avLst/>
            </a:prstGeom>
          </p:spPr>
        </p:pic>
        <p:sp>
          <p:nvSpPr>
            <p:cNvPr name="TextBox 14" id="14"/>
            <p:cNvSpPr txBox="true"/>
            <p:nvPr/>
          </p:nvSpPr>
          <p:spPr>
            <a:xfrm rot="0">
              <a:off x="1324347" y="862901"/>
              <a:ext cx="11520826" cy="2338917"/>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30762"/>
                  </a:solidFill>
                  <a:latin typeface="Glacial Indifference"/>
                </a:rPr>
                <a:t>Deployment Plan: The chatbot will be deployed on Saidika's web and mobile platforms, with an intuitive user interface for both clients and therapists.</a:t>
              </a:r>
            </a:p>
            <a:p>
              <a:pPr marL="431801" indent="-215900" lvl="1">
                <a:lnSpc>
                  <a:spcPts val="2800"/>
                </a:lnSpc>
                <a:buFont typeface="Arial"/>
                <a:buChar char="•"/>
              </a:pPr>
              <a:r>
                <a:rPr lang="en-US" sz="2000">
                  <a:solidFill>
                    <a:srgbClr val="030762"/>
                  </a:solidFill>
                  <a:latin typeface="Glacial Indifference"/>
                </a:rPr>
                <a:t>Ethics to be considered</a:t>
              </a:r>
            </a:p>
            <a:p>
              <a:pPr>
                <a:lnSpc>
                  <a:spcPts val="2800"/>
                </a:lnSpc>
              </a:pPr>
            </a:p>
          </p:txBody>
        </p:sp>
      </p:grpSp>
      <p:sp>
        <p:nvSpPr>
          <p:cNvPr name="Freeform 15" id="15"/>
          <p:cNvSpPr/>
          <p:nvPr/>
        </p:nvSpPr>
        <p:spPr>
          <a:xfrm flipH="false" flipV="false" rot="0">
            <a:off x="16003743" y="-2808112"/>
            <a:ext cx="3740727" cy="4114800"/>
          </a:xfrm>
          <a:custGeom>
            <a:avLst/>
            <a:gdLst/>
            <a:ahLst/>
            <a:cxnLst/>
            <a:rect r="r" b="b" t="t" l="l"/>
            <a:pathLst>
              <a:path h="4114800" w="3740727">
                <a:moveTo>
                  <a:pt x="0" y="0"/>
                </a:moveTo>
                <a:lnTo>
                  <a:pt x="3740727" y="0"/>
                </a:lnTo>
                <a:lnTo>
                  <a:pt x="37407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358832" y="2421777"/>
            <a:ext cx="6346502" cy="6346502"/>
          </a:xfrm>
          <a:custGeom>
            <a:avLst/>
            <a:gdLst/>
            <a:ahLst/>
            <a:cxnLst/>
            <a:rect r="r" b="b" t="t" l="l"/>
            <a:pathLst>
              <a:path h="6346502" w="6346502">
                <a:moveTo>
                  <a:pt x="0" y="0"/>
                </a:moveTo>
                <a:lnTo>
                  <a:pt x="6346502" y="0"/>
                </a:lnTo>
                <a:lnTo>
                  <a:pt x="6346502" y="6346502"/>
                </a:lnTo>
                <a:lnTo>
                  <a:pt x="0" y="63465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7434055" y="1455948"/>
            <a:ext cx="10080220" cy="523875"/>
          </a:xfrm>
          <a:prstGeom prst="rect">
            <a:avLst/>
          </a:prstGeom>
        </p:spPr>
        <p:txBody>
          <a:bodyPr anchor="t" rtlCol="false" tIns="0" lIns="0" bIns="0" rIns="0">
            <a:spAutoFit/>
          </a:bodyPr>
          <a:lstStyle/>
          <a:p>
            <a:pPr>
              <a:lnSpc>
                <a:spcPts val="4200"/>
              </a:lnSpc>
            </a:pPr>
            <a:r>
              <a:rPr lang="en-US" sz="3000" spc="594">
                <a:solidFill>
                  <a:srgbClr val="02205E"/>
                </a:solidFill>
                <a:latin typeface="Wedges"/>
              </a:rPr>
              <a:t>Modelling, evaluation, deployment.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TextBox 2" id="2"/>
          <p:cNvSpPr txBox="true"/>
          <p:nvPr/>
        </p:nvSpPr>
        <p:spPr>
          <a:xfrm rot="0">
            <a:off x="525214" y="76323"/>
            <a:ext cx="6102102" cy="1085977"/>
          </a:xfrm>
          <a:prstGeom prst="rect">
            <a:avLst/>
          </a:prstGeom>
        </p:spPr>
        <p:txBody>
          <a:bodyPr anchor="t" rtlCol="false" tIns="0" lIns="0" bIns="0" rIns="0">
            <a:spAutoFit/>
          </a:bodyPr>
          <a:lstStyle/>
          <a:p>
            <a:pPr algn="ctr">
              <a:lnSpc>
                <a:spcPts val="8917"/>
              </a:lnSpc>
              <a:spcBef>
                <a:spcPct val="0"/>
              </a:spcBef>
            </a:pPr>
            <a:r>
              <a:rPr lang="en-US" sz="6369" spc="1261">
                <a:solidFill>
                  <a:srgbClr val="02205E"/>
                </a:solidFill>
                <a:latin typeface="Abril Fatface"/>
              </a:rPr>
              <a:t>Limitations</a:t>
            </a:r>
          </a:p>
        </p:txBody>
      </p:sp>
      <p:sp>
        <p:nvSpPr>
          <p:cNvPr name="Freeform 3" id="3"/>
          <p:cNvSpPr/>
          <p:nvPr/>
        </p:nvSpPr>
        <p:spPr>
          <a:xfrm flipH="false" flipV="false" rot="0">
            <a:off x="-1870364" y="9084583"/>
            <a:ext cx="3740727" cy="4114800"/>
          </a:xfrm>
          <a:custGeom>
            <a:avLst/>
            <a:gdLst/>
            <a:ahLst/>
            <a:cxnLst/>
            <a:rect r="r" b="b" t="t" l="l"/>
            <a:pathLst>
              <a:path h="4114800" w="3740727">
                <a:moveTo>
                  <a:pt x="0" y="0"/>
                </a:moveTo>
                <a:lnTo>
                  <a:pt x="3740728" y="0"/>
                </a:lnTo>
                <a:lnTo>
                  <a:pt x="37407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10103" y="971550"/>
            <a:ext cx="17777897" cy="8363321"/>
          </a:xfrm>
          <a:prstGeom prst="rect">
            <a:avLst/>
          </a:prstGeom>
        </p:spPr>
        <p:txBody>
          <a:bodyPr anchor="t" rtlCol="false" tIns="0" lIns="0" bIns="0" rIns="0">
            <a:spAutoFit/>
          </a:bodyPr>
          <a:lstStyle/>
          <a:p>
            <a:pPr>
              <a:lnSpc>
                <a:spcPts val="4179"/>
              </a:lnSpc>
            </a:pPr>
          </a:p>
          <a:p>
            <a:pPr marL="644547" indent="-322274" lvl="1">
              <a:lnSpc>
                <a:spcPts val="4179"/>
              </a:lnSpc>
              <a:buFont typeface="Arial"/>
              <a:buChar char="•"/>
            </a:pPr>
            <a:r>
              <a:rPr lang="en-US" sz="2985">
                <a:solidFill>
                  <a:srgbClr val="030762"/>
                </a:solidFill>
                <a:latin typeface="Glacial Indifference Bold"/>
              </a:rPr>
              <a:t>Data Scraping Challenges:</a:t>
            </a:r>
          </a:p>
          <a:p>
            <a:pPr>
              <a:lnSpc>
                <a:spcPts val="4179"/>
              </a:lnSpc>
            </a:pPr>
            <a:r>
              <a:rPr lang="en-US" sz="2985">
                <a:solidFill>
                  <a:srgbClr val="030762"/>
                </a:solidFill>
                <a:latin typeface="Glacial Indifference"/>
              </a:rPr>
              <a:t>Scraping data on mental health issues proved to be an overwhelming task due to the vast and complex nature of the topic.</a:t>
            </a:r>
          </a:p>
          <a:p>
            <a:pPr>
              <a:lnSpc>
                <a:spcPts val="4179"/>
              </a:lnSpc>
            </a:pPr>
            <a:r>
              <a:rPr lang="en-US" sz="2985">
                <a:solidFill>
                  <a:srgbClr val="030762"/>
                </a:solidFill>
                <a:latin typeface="Glacial Indifference"/>
              </a:rPr>
              <a:t>To manage this, we consulted with a mental health specialist who advised us to narrow down our focus to specific categories: CPTSD, alcoholism, diagnosedPTSD, socialanxiety, and suicidewatch.</a:t>
            </a:r>
          </a:p>
          <a:p>
            <a:pPr>
              <a:lnSpc>
                <a:spcPts val="4179"/>
              </a:lnSpc>
            </a:pPr>
            <a:r>
              <a:rPr lang="en-US" sz="2985">
                <a:solidFill>
                  <a:srgbClr val="030762"/>
                </a:solidFill>
                <a:latin typeface="Glacial Indifference"/>
              </a:rPr>
              <a:t>This limitation meant that our dataset might not have captured the full spectrum of mental health discussions online, potentially leading to biases or gaps in our model's understanding.</a:t>
            </a:r>
          </a:p>
          <a:p>
            <a:pPr>
              <a:lnSpc>
                <a:spcPts val="4179"/>
              </a:lnSpc>
            </a:pPr>
          </a:p>
          <a:p>
            <a:pPr marL="644547" indent="-322274" lvl="1">
              <a:lnSpc>
                <a:spcPts val="4179"/>
              </a:lnSpc>
              <a:buFont typeface="Arial"/>
              <a:buChar char="•"/>
            </a:pPr>
            <a:r>
              <a:rPr lang="en-US" sz="2985">
                <a:solidFill>
                  <a:srgbClr val="030762"/>
                </a:solidFill>
                <a:latin typeface="Glacial Indifference Bold"/>
              </a:rPr>
              <a:t>Deployment Challenges with Dialogue Flow</a:t>
            </a:r>
            <a:r>
              <a:rPr lang="en-US" sz="2985">
                <a:solidFill>
                  <a:srgbClr val="030762"/>
                </a:solidFill>
                <a:latin typeface="Glacial Indifference"/>
              </a:rPr>
              <a:t>:</a:t>
            </a:r>
          </a:p>
          <a:p>
            <a:pPr marL="644547" indent="-322274" lvl="1">
              <a:lnSpc>
                <a:spcPts val="4179"/>
              </a:lnSpc>
              <a:buFont typeface="Arial"/>
              <a:buChar char="•"/>
            </a:pPr>
            <a:r>
              <a:rPr lang="en-US" sz="2985">
                <a:solidFill>
                  <a:srgbClr val="030762"/>
                </a:solidFill>
                <a:latin typeface="Glacial Indifference"/>
              </a:rPr>
              <a:t>The deployment stage, particularly integrating dialogue flow for user interaction, was challenging.</a:t>
            </a:r>
          </a:p>
          <a:p>
            <a:pPr marL="644547" indent="-322274" lvl="1">
              <a:lnSpc>
                <a:spcPts val="4179"/>
              </a:lnSpc>
              <a:buFont typeface="Arial"/>
              <a:buChar char="•"/>
            </a:pPr>
            <a:r>
              <a:rPr lang="en-US" sz="2985">
                <a:solidFill>
                  <a:srgbClr val="030762"/>
                </a:solidFill>
                <a:latin typeface="Glacial Indifference"/>
              </a:rPr>
              <a:t>The vastness and sensitivity of mental health issues made it difficult to design responses that are both appropriate and contextually accurate.</a:t>
            </a:r>
          </a:p>
          <a:p>
            <a:pPr marL="644547" indent="-322274" lvl="1">
              <a:lnSpc>
                <a:spcPts val="4179"/>
              </a:lnSpc>
              <a:buFont typeface="Arial"/>
              <a:buChar char="•"/>
            </a:pPr>
            <a:r>
              <a:rPr lang="en-US" sz="2985">
                <a:solidFill>
                  <a:srgbClr val="030762"/>
                </a:solidFill>
                <a:latin typeface="Glacial Indifference"/>
              </a:rPr>
              <a:t>Ensuring that the chatbot's responses were sensitive, informative, and helpful without being misleading or harmful required careful consideration and nuanced understanding.</a:t>
            </a:r>
          </a:p>
          <a:p>
            <a:pPr>
              <a:lnSpc>
                <a:spcPts val="4179"/>
              </a:lnSpc>
            </a:pPr>
          </a:p>
        </p:txBody>
      </p:sp>
      <p:sp>
        <p:nvSpPr>
          <p:cNvPr name="Freeform 5" id="5"/>
          <p:cNvSpPr/>
          <p:nvPr/>
        </p:nvSpPr>
        <p:spPr>
          <a:xfrm flipH="false" flipV="false" rot="0">
            <a:off x="15870331" y="-2781267"/>
            <a:ext cx="3740727" cy="4114800"/>
          </a:xfrm>
          <a:custGeom>
            <a:avLst/>
            <a:gdLst/>
            <a:ahLst/>
            <a:cxnLst/>
            <a:rect r="r" b="b" t="t" l="l"/>
            <a:pathLst>
              <a:path h="4114800" w="3740727">
                <a:moveTo>
                  <a:pt x="0" y="0"/>
                </a:moveTo>
                <a:lnTo>
                  <a:pt x="3740727" y="0"/>
                </a:lnTo>
                <a:lnTo>
                  <a:pt x="37407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7770806"/>
            <a:ext cx="3740727" cy="4114800"/>
          </a:xfrm>
          <a:custGeom>
            <a:avLst/>
            <a:gdLst/>
            <a:ahLst/>
            <a:cxnLst/>
            <a:rect r="r" b="b" t="t" l="l"/>
            <a:pathLst>
              <a:path h="4114800" w="3740727">
                <a:moveTo>
                  <a:pt x="0" y="0"/>
                </a:moveTo>
                <a:lnTo>
                  <a:pt x="3740727" y="0"/>
                </a:lnTo>
                <a:lnTo>
                  <a:pt x="37407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Freeform 2" id="2"/>
          <p:cNvSpPr/>
          <p:nvPr/>
        </p:nvSpPr>
        <p:spPr>
          <a:xfrm flipH="false" flipV="false" rot="0">
            <a:off x="14764183" y="-581269"/>
            <a:ext cx="9861405" cy="4643825"/>
          </a:xfrm>
          <a:custGeom>
            <a:avLst/>
            <a:gdLst/>
            <a:ahLst/>
            <a:cxnLst/>
            <a:rect r="r" b="b" t="t" l="l"/>
            <a:pathLst>
              <a:path h="4643825" w="9861405">
                <a:moveTo>
                  <a:pt x="0" y="0"/>
                </a:moveTo>
                <a:lnTo>
                  <a:pt x="9861405" y="0"/>
                </a:lnTo>
                <a:lnTo>
                  <a:pt x="9861405" y="4643825"/>
                </a:lnTo>
                <a:lnTo>
                  <a:pt x="0" y="4643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200025"/>
            <a:ext cx="14764183" cy="1763266"/>
          </a:xfrm>
          <a:prstGeom prst="rect">
            <a:avLst/>
          </a:prstGeom>
        </p:spPr>
        <p:txBody>
          <a:bodyPr anchor="t" rtlCol="false" tIns="0" lIns="0" bIns="0" rIns="0">
            <a:spAutoFit/>
          </a:bodyPr>
          <a:lstStyle/>
          <a:p>
            <a:pPr algn="just">
              <a:lnSpc>
                <a:spcPts val="14369"/>
              </a:lnSpc>
              <a:spcBef>
                <a:spcPct val="0"/>
              </a:spcBef>
            </a:pPr>
            <a:r>
              <a:rPr lang="en-US" sz="10264">
                <a:solidFill>
                  <a:srgbClr val="02205E"/>
                </a:solidFill>
                <a:latin typeface="Abril Fatface"/>
              </a:rPr>
              <a:t>About the project</a:t>
            </a:r>
          </a:p>
        </p:txBody>
      </p:sp>
      <p:sp>
        <p:nvSpPr>
          <p:cNvPr name="TextBox 4" id="4"/>
          <p:cNvSpPr txBox="true"/>
          <p:nvPr/>
        </p:nvSpPr>
        <p:spPr>
          <a:xfrm rot="0">
            <a:off x="1381750" y="1664444"/>
            <a:ext cx="10123826" cy="623957"/>
          </a:xfrm>
          <a:prstGeom prst="rect">
            <a:avLst/>
          </a:prstGeom>
        </p:spPr>
        <p:txBody>
          <a:bodyPr anchor="t" rtlCol="false" tIns="0" lIns="0" bIns="0" rIns="0">
            <a:spAutoFit/>
          </a:bodyPr>
          <a:lstStyle/>
          <a:p>
            <a:pPr algn="just">
              <a:lnSpc>
                <a:spcPts val="5031"/>
              </a:lnSpc>
            </a:pPr>
            <a:r>
              <a:rPr lang="en-US" sz="3594" spc="711">
                <a:solidFill>
                  <a:srgbClr val="02205E"/>
                </a:solidFill>
                <a:latin typeface="Wedges"/>
              </a:rPr>
              <a:t>PROJECT SUMMARY</a:t>
            </a:r>
          </a:p>
        </p:txBody>
      </p:sp>
      <p:sp>
        <p:nvSpPr>
          <p:cNvPr name="TextBox 5" id="5"/>
          <p:cNvSpPr txBox="true"/>
          <p:nvPr/>
        </p:nvSpPr>
        <p:spPr>
          <a:xfrm rot="0">
            <a:off x="0" y="2393176"/>
            <a:ext cx="13465423" cy="8402935"/>
          </a:xfrm>
          <a:prstGeom prst="rect">
            <a:avLst/>
          </a:prstGeom>
        </p:spPr>
        <p:txBody>
          <a:bodyPr anchor="t" rtlCol="false" tIns="0" lIns="0" bIns="0" rIns="0">
            <a:spAutoFit/>
          </a:bodyPr>
          <a:lstStyle/>
          <a:p>
            <a:pPr marL="793599" indent="-396800" lvl="1">
              <a:lnSpc>
                <a:spcPts val="5146"/>
              </a:lnSpc>
              <a:buFont typeface="Arial"/>
              <a:buChar char="•"/>
            </a:pPr>
            <a:r>
              <a:rPr lang="en-US" sz="3675">
                <a:solidFill>
                  <a:srgbClr val="030762"/>
                </a:solidFill>
                <a:latin typeface="Glacial Indifference"/>
              </a:rPr>
              <a:t>Mental health is the cornerstone of well-being and is currently facing unprecedented challenges globally.</a:t>
            </a:r>
          </a:p>
          <a:p>
            <a:pPr>
              <a:lnSpc>
                <a:spcPts val="5146"/>
              </a:lnSpc>
            </a:pPr>
          </a:p>
          <a:p>
            <a:pPr marL="793599" indent="-396800" lvl="1">
              <a:lnSpc>
                <a:spcPts val="5146"/>
              </a:lnSpc>
              <a:buFont typeface="Arial"/>
              <a:buChar char="•"/>
            </a:pPr>
            <a:r>
              <a:rPr lang="en-US" sz="3675">
                <a:solidFill>
                  <a:srgbClr val="030762"/>
                </a:solidFill>
                <a:latin typeface="Glacial Indifference"/>
              </a:rPr>
              <a:t>The demand for mental health services is on the rise, particularly among urban youth grappling with unique stressors.</a:t>
            </a:r>
          </a:p>
          <a:p>
            <a:pPr>
              <a:lnSpc>
                <a:spcPts val="5146"/>
              </a:lnSpc>
            </a:pPr>
          </a:p>
          <a:p>
            <a:pPr marL="793599" indent="-396800" lvl="1">
              <a:lnSpc>
                <a:spcPts val="5146"/>
              </a:lnSpc>
              <a:buFont typeface="Arial"/>
              <a:buChar char="•"/>
            </a:pPr>
            <a:r>
              <a:rPr lang="en-US" sz="3675">
                <a:solidFill>
                  <a:srgbClr val="030762"/>
                </a:solidFill>
                <a:latin typeface="Glacial Indifference"/>
              </a:rPr>
              <a:t>According to WHO, there has been a 13% increase in mental health issues over the last decade.</a:t>
            </a:r>
          </a:p>
          <a:p>
            <a:pPr>
              <a:lnSpc>
                <a:spcPts val="5146"/>
              </a:lnSpc>
            </a:pPr>
          </a:p>
          <a:p>
            <a:pPr marL="793599" indent="-396800" lvl="1">
              <a:lnSpc>
                <a:spcPts val="5146"/>
              </a:lnSpc>
              <a:buFont typeface="Arial"/>
              <a:buChar char="•"/>
            </a:pPr>
            <a:r>
              <a:rPr lang="en-US" sz="3675">
                <a:solidFill>
                  <a:srgbClr val="030762"/>
                </a:solidFill>
                <a:latin typeface="Glacial Indifference"/>
              </a:rPr>
              <a:t>This alarming statistic highlights the urgency of addressing mental health issues</a:t>
            </a:r>
          </a:p>
          <a:p>
            <a:pPr>
              <a:lnSpc>
                <a:spcPts val="5146"/>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TextBox 2" id="2"/>
          <p:cNvSpPr txBox="true"/>
          <p:nvPr/>
        </p:nvSpPr>
        <p:spPr>
          <a:xfrm rot="0">
            <a:off x="0" y="76323"/>
            <a:ext cx="10499859" cy="1085977"/>
          </a:xfrm>
          <a:prstGeom prst="rect">
            <a:avLst/>
          </a:prstGeom>
        </p:spPr>
        <p:txBody>
          <a:bodyPr anchor="t" rtlCol="false" tIns="0" lIns="0" bIns="0" rIns="0">
            <a:spAutoFit/>
          </a:bodyPr>
          <a:lstStyle/>
          <a:p>
            <a:pPr algn="ctr">
              <a:lnSpc>
                <a:spcPts val="8917"/>
              </a:lnSpc>
              <a:spcBef>
                <a:spcPct val="0"/>
              </a:spcBef>
            </a:pPr>
            <a:r>
              <a:rPr lang="en-US" sz="6369" spc="1261">
                <a:solidFill>
                  <a:srgbClr val="02205E"/>
                </a:solidFill>
                <a:latin typeface="Abril Fatface"/>
              </a:rPr>
              <a:t>Recommendations</a:t>
            </a:r>
          </a:p>
        </p:txBody>
      </p:sp>
      <p:sp>
        <p:nvSpPr>
          <p:cNvPr name="Freeform 3" id="3"/>
          <p:cNvSpPr/>
          <p:nvPr/>
        </p:nvSpPr>
        <p:spPr>
          <a:xfrm flipH="false" flipV="false" rot="0">
            <a:off x="-1345150" y="8457325"/>
            <a:ext cx="3740727" cy="4114800"/>
          </a:xfrm>
          <a:custGeom>
            <a:avLst/>
            <a:gdLst/>
            <a:ahLst/>
            <a:cxnLst/>
            <a:rect r="r" b="b" t="t" l="l"/>
            <a:pathLst>
              <a:path h="4114800" w="3740727">
                <a:moveTo>
                  <a:pt x="0" y="0"/>
                </a:moveTo>
                <a:lnTo>
                  <a:pt x="3740728" y="0"/>
                </a:lnTo>
                <a:lnTo>
                  <a:pt x="37407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56192" y="1457718"/>
            <a:ext cx="17347661" cy="5708921"/>
          </a:xfrm>
          <a:prstGeom prst="rect">
            <a:avLst/>
          </a:prstGeom>
        </p:spPr>
        <p:txBody>
          <a:bodyPr anchor="t" rtlCol="false" tIns="0" lIns="0" bIns="0" rIns="0">
            <a:spAutoFit/>
          </a:bodyPr>
          <a:lstStyle/>
          <a:p>
            <a:pPr>
              <a:lnSpc>
                <a:spcPts val="4142"/>
              </a:lnSpc>
            </a:pPr>
            <a:r>
              <a:rPr lang="en-US" sz="2958">
                <a:solidFill>
                  <a:srgbClr val="030762"/>
                </a:solidFill>
                <a:latin typeface="Glacial Indifference"/>
              </a:rPr>
              <a:t>1.  </a:t>
            </a:r>
            <a:r>
              <a:rPr lang="en-US" sz="2958">
                <a:solidFill>
                  <a:srgbClr val="030762"/>
                </a:solidFill>
                <a:latin typeface="Glacial Indifference Bold"/>
              </a:rPr>
              <a:t>  Expanding Data Collection:</a:t>
            </a:r>
          </a:p>
          <a:p>
            <a:pPr marL="638778" indent="-319389" lvl="1">
              <a:lnSpc>
                <a:spcPts val="4142"/>
              </a:lnSpc>
              <a:buFont typeface="Arial"/>
              <a:buChar char="•"/>
            </a:pPr>
            <a:r>
              <a:rPr lang="en-US" sz="2958">
                <a:solidFill>
                  <a:srgbClr val="030762"/>
                </a:solidFill>
                <a:latin typeface="Glacial Indifference"/>
              </a:rPr>
              <a:t>To address the limitation in data scope, future iterations of the project could include a wider range of mental health topics.</a:t>
            </a:r>
          </a:p>
          <a:p>
            <a:pPr marL="638778" indent="-319389" lvl="1">
              <a:lnSpc>
                <a:spcPts val="4142"/>
              </a:lnSpc>
              <a:buFont typeface="Arial"/>
              <a:buChar char="•"/>
            </a:pPr>
            <a:r>
              <a:rPr lang="en-US" sz="2958">
                <a:solidFill>
                  <a:srgbClr val="030762"/>
                </a:solidFill>
                <a:latin typeface="Glacial Indifference"/>
              </a:rPr>
              <a:t>Collaborating with more mental health professionals could provide insights into additional relevant categories and help in gathering a more comprehensive dataset.</a:t>
            </a:r>
          </a:p>
          <a:p>
            <a:pPr>
              <a:lnSpc>
                <a:spcPts val="4142"/>
              </a:lnSpc>
            </a:pPr>
            <a:r>
              <a:rPr lang="en-US" sz="2958">
                <a:solidFill>
                  <a:srgbClr val="030762"/>
                </a:solidFill>
                <a:latin typeface="Glacial Indifference"/>
              </a:rPr>
              <a:t>2. </a:t>
            </a:r>
            <a:r>
              <a:rPr lang="en-US" sz="2958">
                <a:solidFill>
                  <a:srgbClr val="030762"/>
                </a:solidFill>
                <a:latin typeface="Glacial Indifference Bold"/>
              </a:rPr>
              <a:t>   Enhancing Dialogue Flow:</a:t>
            </a:r>
          </a:p>
          <a:p>
            <a:pPr marL="638778" indent="-319389" lvl="1">
              <a:lnSpc>
                <a:spcPts val="4142"/>
              </a:lnSpc>
              <a:buFont typeface="Arial"/>
              <a:buChar char="•"/>
            </a:pPr>
            <a:r>
              <a:rPr lang="en-US" sz="2958">
                <a:solidFill>
                  <a:srgbClr val="030762"/>
                </a:solidFill>
                <a:latin typeface="Glacial Indifference"/>
              </a:rPr>
              <a:t>To improve the chatbot's performance in handling sensitive conversations, it is recommended to integrate advanced NLP techniques that can better understand user sentiment and context.</a:t>
            </a:r>
          </a:p>
          <a:p>
            <a:pPr marL="638778" indent="-319389" lvl="1">
              <a:lnSpc>
                <a:spcPts val="4142"/>
              </a:lnSpc>
              <a:buFont typeface="Arial"/>
              <a:buChar char="•"/>
            </a:pPr>
            <a:r>
              <a:rPr lang="en-US" sz="2958">
                <a:solidFill>
                  <a:srgbClr val="030762"/>
                </a:solidFill>
                <a:latin typeface="Glacial Indifference"/>
              </a:rPr>
              <a:t>Regular updates and reviews of the dialogue scripts by mental health professionals can ensure that the chatbot remains sensitive and accurate in its responses.</a:t>
            </a:r>
          </a:p>
          <a:p>
            <a:pPr>
              <a:lnSpc>
                <a:spcPts val="3877"/>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TextBox 2" id="2"/>
          <p:cNvSpPr txBox="true"/>
          <p:nvPr/>
        </p:nvSpPr>
        <p:spPr>
          <a:xfrm rot="0">
            <a:off x="0" y="76323"/>
            <a:ext cx="10499859" cy="1085977"/>
          </a:xfrm>
          <a:prstGeom prst="rect">
            <a:avLst/>
          </a:prstGeom>
        </p:spPr>
        <p:txBody>
          <a:bodyPr anchor="t" rtlCol="false" tIns="0" lIns="0" bIns="0" rIns="0">
            <a:spAutoFit/>
          </a:bodyPr>
          <a:lstStyle/>
          <a:p>
            <a:pPr algn="ctr">
              <a:lnSpc>
                <a:spcPts val="8917"/>
              </a:lnSpc>
              <a:spcBef>
                <a:spcPct val="0"/>
              </a:spcBef>
            </a:pPr>
            <a:r>
              <a:rPr lang="en-US" sz="6369" spc="1261">
                <a:solidFill>
                  <a:srgbClr val="02205E"/>
                </a:solidFill>
                <a:latin typeface="Abril Fatface"/>
              </a:rPr>
              <a:t>Recommendations</a:t>
            </a:r>
          </a:p>
        </p:txBody>
      </p:sp>
      <p:sp>
        <p:nvSpPr>
          <p:cNvPr name="Freeform 3" id="3"/>
          <p:cNvSpPr/>
          <p:nvPr/>
        </p:nvSpPr>
        <p:spPr>
          <a:xfrm flipH="false" flipV="false" rot="0">
            <a:off x="-1596053" y="8858770"/>
            <a:ext cx="3740727" cy="4114800"/>
          </a:xfrm>
          <a:custGeom>
            <a:avLst/>
            <a:gdLst/>
            <a:ahLst/>
            <a:cxnLst/>
            <a:rect r="r" b="b" t="t" l="l"/>
            <a:pathLst>
              <a:path h="4114800" w="3740727">
                <a:moveTo>
                  <a:pt x="0" y="0"/>
                </a:moveTo>
                <a:lnTo>
                  <a:pt x="3740728" y="0"/>
                </a:lnTo>
                <a:lnTo>
                  <a:pt x="37407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25214" y="1375616"/>
            <a:ext cx="16244376" cy="8244919"/>
          </a:xfrm>
          <a:prstGeom prst="rect">
            <a:avLst/>
          </a:prstGeom>
        </p:spPr>
        <p:txBody>
          <a:bodyPr anchor="t" rtlCol="false" tIns="0" lIns="0" bIns="0" rIns="0">
            <a:spAutoFit/>
          </a:bodyPr>
          <a:lstStyle/>
          <a:p>
            <a:pPr>
              <a:lnSpc>
                <a:spcPts val="3880"/>
              </a:lnSpc>
            </a:pPr>
            <a:r>
              <a:rPr lang="en-US" sz="2771">
                <a:solidFill>
                  <a:srgbClr val="030762"/>
                </a:solidFill>
                <a:latin typeface="Glacial Indifference Bold"/>
              </a:rPr>
              <a:t>3.   Continuous Model Evaluation and Tuning:</a:t>
            </a:r>
          </a:p>
          <a:p>
            <a:pPr>
              <a:lnSpc>
                <a:spcPts val="3880"/>
              </a:lnSpc>
            </a:pPr>
          </a:p>
          <a:p>
            <a:pPr marL="598452" indent="-299226" lvl="1">
              <a:lnSpc>
                <a:spcPts val="3880"/>
              </a:lnSpc>
              <a:buFont typeface="Arial"/>
              <a:buChar char="•"/>
            </a:pPr>
            <a:r>
              <a:rPr lang="en-US" sz="2771">
                <a:solidFill>
                  <a:srgbClr val="030762"/>
                </a:solidFill>
                <a:latin typeface="Glacial Indifference"/>
              </a:rPr>
              <a:t>Given the evolving nature of online discussions and language use, it's crucial to regularly evaluate and update the classification models to maintain their accuracy and relevance.</a:t>
            </a:r>
          </a:p>
          <a:p>
            <a:pPr marL="598452" indent="-299226" lvl="1">
              <a:lnSpc>
                <a:spcPts val="3880"/>
              </a:lnSpc>
              <a:buFont typeface="Arial"/>
              <a:buChar char="•"/>
            </a:pPr>
            <a:r>
              <a:rPr lang="en-US" sz="2771">
                <a:solidFill>
                  <a:srgbClr val="030762"/>
                </a:solidFill>
                <a:latin typeface="Glacial Indifference"/>
              </a:rPr>
              <a:t>Implementing feedback loops where users can report inaccuracies or suggest improvements can also be valuable.</a:t>
            </a:r>
          </a:p>
          <a:p>
            <a:pPr>
              <a:lnSpc>
                <a:spcPts val="3880"/>
              </a:lnSpc>
            </a:pPr>
            <a:r>
              <a:rPr lang="en-US" sz="2771">
                <a:solidFill>
                  <a:srgbClr val="030762"/>
                </a:solidFill>
                <a:latin typeface="Glacial Indifference Bold"/>
              </a:rPr>
              <a:t>4 </a:t>
            </a:r>
            <a:r>
              <a:rPr lang="en-US" sz="2771">
                <a:solidFill>
                  <a:srgbClr val="030762"/>
                </a:solidFill>
                <a:latin typeface="Glacial Indifference Bold"/>
              </a:rPr>
              <a:t>.    Addressing Class Imbalance:</a:t>
            </a:r>
          </a:p>
          <a:p>
            <a:pPr>
              <a:lnSpc>
                <a:spcPts val="3880"/>
              </a:lnSpc>
            </a:pPr>
          </a:p>
          <a:p>
            <a:pPr marL="598452" indent="-299226" lvl="1">
              <a:lnSpc>
                <a:spcPts val="3880"/>
              </a:lnSpc>
              <a:buFont typeface="Arial"/>
              <a:buChar char="•"/>
            </a:pPr>
            <a:r>
              <a:rPr lang="en-US" sz="2771">
                <a:solidFill>
                  <a:srgbClr val="030762"/>
                </a:solidFill>
                <a:latin typeface="Glacial Indifference"/>
              </a:rPr>
              <a:t>Further research into techniques for handling class imbalance in machine learning models can improve the model's performance, especially in underrepresented categories.</a:t>
            </a:r>
          </a:p>
          <a:p>
            <a:pPr>
              <a:lnSpc>
                <a:spcPts val="3880"/>
              </a:lnSpc>
            </a:pPr>
          </a:p>
          <a:p>
            <a:pPr>
              <a:lnSpc>
                <a:spcPts val="3880"/>
              </a:lnSpc>
            </a:pPr>
            <a:r>
              <a:rPr lang="en-US" sz="2771">
                <a:solidFill>
                  <a:srgbClr val="030762"/>
                </a:solidFill>
                <a:latin typeface="Glacial Indifference Bold"/>
              </a:rPr>
              <a:t>5</a:t>
            </a:r>
            <a:r>
              <a:rPr lang="en-US" sz="2771">
                <a:solidFill>
                  <a:srgbClr val="030762"/>
                </a:solidFill>
                <a:latin typeface="Glacial Indifference Bold"/>
              </a:rPr>
              <a:t>.    Ethical Considerations and User Safety:</a:t>
            </a:r>
          </a:p>
          <a:p>
            <a:pPr marL="598452" indent="-299226" lvl="1">
              <a:lnSpc>
                <a:spcPts val="3880"/>
              </a:lnSpc>
              <a:buFont typeface="Arial"/>
              <a:buChar char="•"/>
            </a:pPr>
            <a:r>
              <a:rPr lang="en-US" sz="2771">
                <a:solidFill>
                  <a:srgbClr val="030762"/>
                </a:solidFill>
                <a:latin typeface="Glacial Indifference"/>
              </a:rPr>
              <a:t>Given the sensitivity of mental health issues, it's important to prioritize ethical considerations and user safety in all aspects of the project.</a:t>
            </a:r>
          </a:p>
          <a:p>
            <a:pPr marL="598452" indent="-299226" lvl="1">
              <a:lnSpc>
                <a:spcPts val="3880"/>
              </a:lnSpc>
              <a:buFont typeface="Arial"/>
              <a:buChar char="•"/>
            </a:pPr>
            <a:r>
              <a:rPr lang="en-US" sz="2771">
                <a:solidFill>
                  <a:srgbClr val="030762"/>
                </a:solidFill>
                <a:latin typeface="Glacial Indifference"/>
              </a:rPr>
              <a:t>Establishing clear guidelines and safeguards to protect users, especially in scenarios where the model might fail or misclassify inputs, is essential.</a:t>
            </a:r>
          </a:p>
          <a:p>
            <a:pPr>
              <a:lnSpc>
                <a:spcPts val="388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grpSp>
        <p:nvGrpSpPr>
          <p:cNvPr name="Group 2" id="2"/>
          <p:cNvGrpSpPr/>
          <p:nvPr/>
        </p:nvGrpSpPr>
        <p:grpSpPr>
          <a:xfrm rot="0">
            <a:off x="4791633" y="268831"/>
            <a:ext cx="7408798" cy="8007847"/>
            <a:chOff x="0" y="0"/>
            <a:chExt cx="9878397" cy="10677130"/>
          </a:xfrm>
        </p:grpSpPr>
        <p:sp>
          <p:nvSpPr>
            <p:cNvPr name="Freeform 3" id="3"/>
            <p:cNvSpPr/>
            <p:nvPr/>
          </p:nvSpPr>
          <p:spPr>
            <a:xfrm flipH="false" flipV="false" rot="0">
              <a:off x="3362988" y="0"/>
              <a:ext cx="3152422" cy="2413036"/>
            </a:xfrm>
            <a:custGeom>
              <a:avLst/>
              <a:gdLst/>
              <a:ahLst/>
              <a:cxnLst/>
              <a:rect r="r" b="b" t="t" l="l"/>
              <a:pathLst>
                <a:path h="2413036" w="3152422">
                  <a:moveTo>
                    <a:pt x="0" y="0"/>
                  </a:moveTo>
                  <a:lnTo>
                    <a:pt x="3152422" y="0"/>
                  </a:lnTo>
                  <a:lnTo>
                    <a:pt x="3152422" y="2413036"/>
                  </a:lnTo>
                  <a:lnTo>
                    <a:pt x="0" y="2413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3506141"/>
              <a:ext cx="9878397" cy="682474"/>
            </a:xfrm>
            <a:prstGeom prst="rect">
              <a:avLst/>
            </a:prstGeom>
          </p:spPr>
          <p:txBody>
            <a:bodyPr anchor="t" rtlCol="false" tIns="0" lIns="0" bIns="0" rIns="0">
              <a:spAutoFit/>
            </a:bodyPr>
            <a:lstStyle/>
            <a:p>
              <a:pPr algn="ctr">
                <a:lnSpc>
                  <a:spcPts val="4358"/>
                </a:lnSpc>
                <a:spcBef>
                  <a:spcPct val="0"/>
                </a:spcBef>
              </a:pPr>
              <a:r>
                <a:rPr lang="en-US" sz="3113" spc="616">
                  <a:solidFill>
                    <a:srgbClr val="02205E"/>
                  </a:solidFill>
                  <a:latin typeface="Wedges"/>
                </a:rPr>
                <a:t>Thank you</a:t>
              </a:r>
            </a:p>
          </p:txBody>
        </p:sp>
        <p:sp>
          <p:nvSpPr>
            <p:cNvPr name="TextBox 5" id="5"/>
            <p:cNvSpPr txBox="true"/>
            <p:nvPr/>
          </p:nvSpPr>
          <p:spPr>
            <a:xfrm rot="0">
              <a:off x="0" y="4835650"/>
              <a:ext cx="9878397" cy="5841480"/>
            </a:xfrm>
            <a:prstGeom prst="rect">
              <a:avLst/>
            </a:prstGeom>
          </p:spPr>
          <p:txBody>
            <a:bodyPr anchor="t" rtlCol="false" tIns="0" lIns="0" bIns="0" rIns="0">
              <a:spAutoFit/>
            </a:bodyPr>
            <a:lstStyle/>
            <a:p>
              <a:pPr algn="ctr">
                <a:lnSpc>
                  <a:spcPts val="4358"/>
                </a:lnSpc>
              </a:pPr>
            </a:p>
            <a:p>
              <a:pPr marL="672132" indent="-336066" lvl="1">
                <a:lnSpc>
                  <a:spcPts val="4358"/>
                </a:lnSpc>
                <a:buFont typeface="Arial"/>
                <a:buChar char="•"/>
              </a:pPr>
              <a:r>
                <a:rPr lang="en-US" sz="3113">
                  <a:solidFill>
                    <a:srgbClr val="030762"/>
                  </a:solidFill>
                  <a:latin typeface="Glacial Indifference"/>
                </a:rPr>
                <a:t>MARYAN</a:t>
              </a:r>
            </a:p>
            <a:p>
              <a:pPr marL="672132" indent="-336066" lvl="1">
                <a:lnSpc>
                  <a:spcPts val="4358"/>
                </a:lnSpc>
                <a:buFont typeface="Arial"/>
                <a:buChar char="•"/>
              </a:pPr>
              <a:r>
                <a:rPr lang="en-US" sz="3113">
                  <a:solidFill>
                    <a:srgbClr val="030762"/>
                  </a:solidFill>
                  <a:latin typeface="Glacial Indifference"/>
                </a:rPr>
                <a:t>BUSHRA</a:t>
              </a:r>
            </a:p>
            <a:p>
              <a:pPr marL="672132" indent="-336066" lvl="1">
                <a:lnSpc>
                  <a:spcPts val="4358"/>
                </a:lnSpc>
                <a:buFont typeface="Arial"/>
                <a:buChar char="•"/>
              </a:pPr>
              <a:r>
                <a:rPr lang="en-US" sz="3113">
                  <a:solidFill>
                    <a:srgbClr val="030762"/>
                  </a:solidFill>
                  <a:latin typeface="Glacial Indifference"/>
                </a:rPr>
                <a:t>DOMINIC</a:t>
              </a:r>
            </a:p>
            <a:p>
              <a:pPr marL="672132" indent="-336066" lvl="1">
                <a:lnSpc>
                  <a:spcPts val="4358"/>
                </a:lnSpc>
                <a:buFont typeface="Arial"/>
                <a:buChar char="•"/>
              </a:pPr>
              <a:r>
                <a:rPr lang="en-US" sz="3113">
                  <a:solidFill>
                    <a:srgbClr val="030762"/>
                  </a:solidFill>
                  <a:latin typeface="Glacial Indifference"/>
                </a:rPr>
                <a:t>ALEX</a:t>
              </a:r>
            </a:p>
            <a:p>
              <a:pPr marL="672132" indent="-336066" lvl="1">
                <a:lnSpc>
                  <a:spcPts val="4358"/>
                </a:lnSpc>
                <a:buFont typeface="Arial"/>
                <a:buChar char="•"/>
              </a:pPr>
              <a:r>
                <a:rPr lang="en-US" sz="3113">
                  <a:solidFill>
                    <a:srgbClr val="030762"/>
                  </a:solidFill>
                  <a:latin typeface="Glacial Indifference"/>
                </a:rPr>
                <a:t>ANGELLA</a:t>
              </a:r>
            </a:p>
            <a:p>
              <a:pPr marL="672132" indent="-336066" lvl="1">
                <a:lnSpc>
                  <a:spcPts val="4358"/>
                </a:lnSpc>
                <a:buFont typeface="Arial"/>
                <a:buChar char="•"/>
              </a:pPr>
              <a:r>
                <a:rPr lang="en-US" sz="3113">
                  <a:solidFill>
                    <a:srgbClr val="030762"/>
                  </a:solidFill>
                  <a:latin typeface="Glacial Indifference"/>
                </a:rPr>
                <a:t>DENNIS</a:t>
              </a:r>
            </a:p>
            <a:p>
              <a:pPr marL="672132" indent="-336066" lvl="1">
                <a:lnSpc>
                  <a:spcPts val="4358"/>
                </a:lnSpc>
                <a:buFont typeface="Arial"/>
                <a:buChar char="•"/>
              </a:pPr>
              <a:r>
                <a:rPr lang="en-US" sz="3113">
                  <a:solidFill>
                    <a:srgbClr val="030762"/>
                  </a:solidFill>
                  <a:latin typeface="Glacial Indifference"/>
                </a:rPr>
                <a:t>JULIET</a:t>
              </a:r>
            </a:p>
          </p:txBody>
        </p:sp>
      </p:grpSp>
      <p:sp>
        <p:nvSpPr>
          <p:cNvPr name="Freeform 6" id="6"/>
          <p:cNvSpPr/>
          <p:nvPr/>
        </p:nvSpPr>
        <p:spPr>
          <a:xfrm flipH="false" flipV="false" rot="0">
            <a:off x="8465812" y="4401573"/>
            <a:ext cx="3734618" cy="3875105"/>
          </a:xfrm>
          <a:custGeom>
            <a:avLst/>
            <a:gdLst/>
            <a:ahLst/>
            <a:cxnLst/>
            <a:rect r="r" b="b" t="t" l="l"/>
            <a:pathLst>
              <a:path h="3875105" w="3734618">
                <a:moveTo>
                  <a:pt x="0" y="0"/>
                </a:moveTo>
                <a:lnTo>
                  <a:pt x="3734619" y="0"/>
                </a:lnTo>
                <a:lnTo>
                  <a:pt x="3734619" y="3875106"/>
                </a:lnTo>
                <a:lnTo>
                  <a:pt x="0" y="3875106"/>
                </a:lnTo>
                <a:lnTo>
                  <a:pt x="0" y="0"/>
                </a:lnTo>
                <a:close/>
              </a:path>
            </a:pathLst>
          </a:custGeom>
          <a:blipFill>
            <a:blip r:embed="rId4"/>
            <a:stretch>
              <a:fillRect l="-6616" t="0" r="-6616" b="-3535"/>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Freeform 2" id="2"/>
          <p:cNvSpPr/>
          <p:nvPr/>
        </p:nvSpPr>
        <p:spPr>
          <a:xfrm flipH="false" flipV="false" rot="0">
            <a:off x="14764183" y="-581269"/>
            <a:ext cx="9861405" cy="4643825"/>
          </a:xfrm>
          <a:custGeom>
            <a:avLst/>
            <a:gdLst/>
            <a:ahLst/>
            <a:cxnLst/>
            <a:rect r="r" b="b" t="t" l="l"/>
            <a:pathLst>
              <a:path h="4643825" w="9861405">
                <a:moveTo>
                  <a:pt x="0" y="0"/>
                </a:moveTo>
                <a:lnTo>
                  <a:pt x="9861405" y="0"/>
                </a:lnTo>
                <a:lnTo>
                  <a:pt x="9861405" y="4643825"/>
                </a:lnTo>
                <a:lnTo>
                  <a:pt x="0" y="4643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1990" y="2447674"/>
            <a:ext cx="11469866" cy="6281051"/>
          </a:xfrm>
          <a:prstGeom prst="rect">
            <a:avLst/>
          </a:prstGeom>
        </p:spPr>
        <p:txBody>
          <a:bodyPr anchor="t" rtlCol="false" tIns="0" lIns="0" bIns="0" rIns="0">
            <a:spAutoFit/>
          </a:bodyPr>
          <a:lstStyle/>
          <a:p>
            <a:pPr marL="968082" indent="-484041" lvl="1">
              <a:lnSpc>
                <a:spcPts val="6277"/>
              </a:lnSpc>
              <a:buFont typeface="Arial"/>
              <a:buChar char="•"/>
            </a:pPr>
            <a:r>
              <a:rPr lang="en-US" sz="4483">
                <a:solidFill>
                  <a:srgbClr val="030762"/>
                </a:solidFill>
                <a:latin typeface="Glacial Indifference"/>
              </a:rPr>
              <a:t>Saidika's mental health platform is challenged by the volume of clients, which hinders the timely allocation of therapy resources, especially for urgent cases.</a:t>
            </a:r>
          </a:p>
          <a:p>
            <a:pPr marL="968082" indent="-484041" lvl="1">
              <a:lnSpc>
                <a:spcPts val="6277"/>
              </a:lnSpc>
              <a:buFont typeface="Arial"/>
              <a:buChar char="•"/>
            </a:pPr>
            <a:r>
              <a:rPr lang="en-US" sz="4483">
                <a:solidFill>
                  <a:srgbClr val="030762"/>
                </a:solidFill>
                <a:latin typeface="Glacial Indifference"/>
              </a:rPr>
              <a:t>Barriers (stigma, limited access to resources, and fear of judgment) many people struggle to seek the support they desperately need. </a:t>
            </a:r>
          </a:p>
        </p:txBody>
      </p:sp>
      <p:sp>
        <p:nvSpPr>
          <p:cNvPr name="TextBox 4" id="4"/>
          <p:cNvSpPr txBox="true"/>
          <p:nvPr/>
        </p:nvSpPr>
        <p:spPr>
          <a:xfrm rot="0">
            <a:off x="251990" y="158615"/>
            <a:ext cx="14216052" cy="1102279"/>
          </a:xfrm>
          <a:prstGeom prst="rect">
            <a:avLst/>
          </a:prstGeom>
        </p:spPr>
        <p:txBody>
          <a:bodyPr anchor="t" rtlCol="false" tIns="0" lIns="0" bIns="0" rIns="0">
            <a:spAutoFit/>
          </a:bodyPr>
          <a:lstStyle/>
          <a:p>
            <a:pPr algn="just">
              <a:lnSpc>
                <a:spcPts val="9069"/>
              </a:lnSpc>
            </a:pPr>
            <a:r>
              <a:rPr lang="en-US" sz="6478" spc="1282">
                <a:solidFill>
                  <a:srgbClr val="02205E"/>
                </a:solidFill>
                <a:latin typeface="Wedges"/>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Freeform 2" id="2"/>
          <p:cNvSpPr/>
          <p:nvPr/>
        </p:nvSpPr>
        <p:spPr>
          <a:xfrm flipH="false" flipV="false" rot="0">
            <a:off x="12643459" y="414137"/>
            <a:ext cx="4927996" cy="9458726"/>
          </a:xfrm>
          <a:custGeom>
            <a:avLst/>
            <a:gdLst/>
            <a:ahLst/>
            <a:cxnLst/>
            <a:rect r="r" b="b" t="t" l="l"/>
            <a:pathLst>
              <a:path h="9458726" w="4927996">
                <a:moveTo>
                  <a:pt x="0" y="0"/>
                </a:moveTo>
                <a:lnTo>
                  <a:pt x="4927996" y="0"/>
                </a:lnTo>
                <a:lnTo>
                  <a:pt x="4927996" y="9458726"/>
                </a:lnTo>
                <a:lnTo>
                  <a:pt x="0" y="9458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16545" y="2705989"/>
            <a:ext cx="11469866" cy="5505858"/>
          </a:xfrm>
          <a:prstGeom prst="rect">
            <a:avLst/>
          </a:prstGeom>
        </p:spPr>
        <p:txBody>
          <a:bodyPr anchor="t" rtlCol="false" tIns="0" lIns="0" bIns="0" rIns="0">
            <a:spAutoFit/>
          </a:bodyPr>
          <a:lstStyle/>
          <a:p>
            <a:pPr marL="968082" indent="-484041" lvl="1">
              <a:lnSpc>
                <a:spcPts val="6277"/>
              </a:lnSpc>
              <a:buFont typeface="Arial"/>
              <a:buChar char="•"/>
            </a:pPr>
            <a:r>
              <a:rPr lang="en-US" sz="4483">
                <a:solidFill>
                  <a:srgbClr val="030762"/>
                </a:solidFill>
                <a:latin typeface="Glacial Indifference"/>
              </a:rPr>
              <a:t>Main Objective is to integrate an advanced AI-powered mental health chatbot into Saidika's existing platform to optimize client management processes, ensuring timely and appropriate allocation of therapy resources to those in need.</a:t>
            </a:r>
          </a:p>
          <a:p>
            <a:pPr>
              <a:lnSpc>
                <a:spcPts val="6277"/>
              </a:lnSpc>
            </a:pPr>
          </a:p>
        </p:txBody>
      </p:sp>
      <p:sp>
        <p:nvSpPr>
          <p:cNvPr name="TextBox 4" id="4"/>
          <p:cNvSpPr txBox="true"/>
          <p:nvPr/>
        </p:nvSpPr>
        <p:spPr>
          <a:xfrm rot="0">
            <a:off x="716545" y="311015"/>
            <a:ext cx="14216052" cy="1102279"/>
          </a:xfrm>
          <a:prstGeom prst="rect">
            <a:avLst/>
          </a:prstGeom>
        </p:spPr>
        <p:txBody>
          <a:bodyPr anchor="t" rtlCol="false" tIns="0" lIns="0" bIns="0" rIns="0">
            <a:spAutoFit/>
          </a:bodyPr>
          <a:lstStyle/>
          <a:p>
            <a:pPr algn="just">
              <a:lnSpc>
                <a:spcPts val="9069"/>
              </a:lnSpc>
            </a:pPr>
            <a:r>
              <a:rPr lang="en-US" sz="6478" spc="1282">
                <a:solidFill>
                  <a:srgbClr val="02205E"/>
                </a:solidFill>
                <a:latin typeface="Wedges"/>
              </a:rPr>
              <a:t>PROPOSED SOLUTION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8F2EB"/>
        </a:solidFill>
      </p:bgPr>
    </p:bg>
    <p:spTree>
      <p:nvGrpSpPr>
        <p:cNvPr id="1" name=""/>
        <p:cNvGrpSpPr/>
        <p:nvPr/>
      </p:nvGrpSpPr>
      <p:grpSpPr>
        <a:xfrm>
          <a:off x="0" y="0"/>
          <a:ext cx="0" cy="0"/>
          <a:chOff x="0" y="0"/>
          <a:chExt cx="0" cy="0"/>
        </a:xfrm>
      </p:grpSpPr>
      <p:sp>
        <p:nvSpPr>
          <p:cNvPr name="TextBox 2" id="2"/>
          <p:cNvSpPr txBox="true"/>
          <p:nvPr/>
        </p:nvSpPr>
        <p:spPr>
          <a:xfrm rot="0">
            <a:off x="15299" y="962025"/>
            <a:ext cx="18272701" cy="8746012"/>
          </a:xfrm>
          <a:prstGeom prst="rect">
            <a:avLst/>
          </a:prstGeom>
        </p:spPr>
        <p:txBody>
          <a:bodyPr anchor="t" rtlCol="false" tIns="0" lIns="0" bIns="0" rIns="0">
            <a:spAutoFit/>
          </a:bodyPr>
          <a:lstStyle/>
          <a:p>
            <a:pPr marL="754315" indent="-377157" lvl="1">
              <a:lnSpc>
                <a:spcPts val="4891"/>
              </a:lnSpc>
              <a:buFont typeface="Arial"/>
              <a:buChar char="•"/>
            </a:pPr>
            <a:r>
              <a:rPr lang="en-US" sz="3493">
                <a:solidFill>
                  <a:srgbClr val="030762"/>
                </a:solidFill>
                <a:latin typeface="Glacial Indifference Bold"/>
              </a:rPr>
              <a:t>Companion Chatbot:</a:t>
            </a:r>
          </a:p>
          <a:p>
            <a:pPr marL="1335914" indent="-445305" lvl="2">
              <a:lnSpc>
                <a:spcPts val="4331"/>
              </a:lnSpc>
              <a:buFont typeface="Arial"/>
              <a:buChar char="⚬"/>
            </a:pPr>
            <a:r>
              <a:rPr lang="en-US" sz="3093">
                <a:solidFill>
                  <a:srgbClr val="030762"/>
                </a:solidFill>
                <a:latin typeface="Glacial Indifference Bold"/>
              </a:rPr>
              <a:t>Your go-to friend, available 24/7 for a chat anytime, even at 3 AM.</a:t>
            </a:r>
          </a:p>
          <a:p>
            <a:pPr marL="1335914" indent="-445305" lvl="2">
              <a:lnSpc>
                <a:spcPts val="4331"/>
              </a:lnSpc>
              <a:buFont typeface="Arial"/>
              <a:buChar char="⚬"/>
            </a:pPr>
            <a:r>
              <a:rPr lang="en-US" sz="3093">
                <a:solidFill>
                  <a:srgbClr val="030762"/>
                </a:solidFill>
                <a:latin typeface="Glacial Indifference Bold"/>
              </a:rPr>
              <a:t>Offers a supportive presence whenever you need someone to talk to.</a:t>
            </a:r>
          </a:p>
          <a:p>
            <a:pPr marL="667957" indent="-333978" lvl="1">
              <a:lnSpc>
                <a:spcPts val="4331"/>
              </a:lnSpc>
              <a:buFont typeface="Arial"/>
              <a:buChar char="•"/>
            </a:pPr>
            <a:r>
              <a:rPr lang="en-US" sz="3093">
                <a:solidFill>
                  <a:srgbClr val="030762"/>
                </a:solidFill>
                <a:latin typeface="Glacial Indifference Bold"/>
              </a:rPr>
              <a:t>Efficient Multitasking:</a:t>
            </a:r>
          </a:p>
          <a:p>
            <a:pPr marL="1335914" indent="-445305" lvl="2">
              <a:lnSpc>
                <a:spcPts val="4331"/>
              </a:lnSpc>
              <a:buFont typeface="Arial"/>
              <a:buChar char="⚬"/>
            </a:pPr>
            <a:r>
              <a:rPr lang="en-US" sz="3093">
                <a:solidFill>
                  <a:srgbClr val="030762"/>
                </a:solidFill>
                <a:latin typeface="Glacial Indifference Bold"/>
              </a:rPr>
              <a:t>Ultimate multitasker handling routine inquiries efficiently.</a:t>
            </a:r>
          </a:p>
          <a:p>
            <a:pPr marL="1335914" indent="-445305" lvl="2">
              <a:lnSpc>
                <a:spcPts val="4331"/>
              </a:lnSpc>
              <a:buFont typeface="Arial"/>
              <a:buChar char="⚬"/>
            </a:pPr>
            <a:r>
              <a:rPr lang="en-US" sz="3093">
                <a:solidFill>
                  <a:srgbClr val="030762"/>
                </a:solidFill>
                <a:latin typeface="Glacial Indifference Bold"/>
              </a:rPr>
              <a:t>Frees up therapists to focus on providing quality care.</a:t>
            </a:r>
          </a:p>
          <a:p>
            <a:pPr marL="667957" indent="-333978" lvl="1">
              <a:lnSpc>
                <a:spcPts val="4331"/>
              </a:lnSpc>
              <a:buFont typeface="Arial"/>
              <a:buChar char="•"/>
            </a:pPr>
            <a:r>
              <a:rPr lang="en-US" sz="3093">
                <a:solidFill>
                  <a:srgbClr val="030762"/>
                </a:solidFill>
                <a:latin typeface="Glacial Indifference Bold"/>
              </a:rPr>
              <a:t>Long-Term Insight:</a:t>
            </a:r>
          </a:p>
          <a:p>
            <a:pPr marL="1335914" indent="-445305" lvl="2">
              <a:lnSpc>
                <a:spcPts val="4331"/>
              </a:lnSpc>
              <a:buFont typeface="Arial"/>
              <a:buChar char="⚬"/>
            </a:pPr>
            <a:r>
              <a:rPr lang="en-US" sz="3093">
                <a:solidFill>
                  <a:srgbClr val="030762"/>
                </a:solidFill>
                <a:latin typeface="Glacial Indifference Bold"/>
              </a:rPr>
              <a:t>Beyond immediate problem-solving; it's about riding the tsunami of data.</a:t>
            </a:r>
          </a:p>
          <a:p>
            <a:pPr marL="1335914" indent="-445305" lvl="2">
              <a:lnSpc>
                <a:spcPts val="4331"/>
              </a:lnSpc>
              <a:buFont typeface="Arial"/>
              <a:buChar char="⚬"/>
            </a:pPr>
            <a:r>
              <a:rPr lang="en-US" sz="3093">
                <a:solidFill>
                  <a:srgbClr val="030762"/>
                </a:solidFill>
                <a:latin typeface="Glacial Indifference Bold"/>
              </a:rPr>
              <a:t>Collects and analyzes interactions, providing insights for continuous improvement.</a:t>
            </a:r>
          </a:p>
          <a:p>
            <a:pPr marL="667957" indent="-333978" lvl="1">
              <a:lnSpc>
                <a:spcPts val="4331"/>
              </a:lnSpc>
              <a:buFont typeface="Arial"/>
              <a:buChar char="•"/>
            </a:pPr>
            <a:r>
              <a:rPr lang="en-US" sz="3093">
                <a:solidFill>
                  <a:srgbClr val="030762"/>
                </a:solidFill>
                <a:latin typeface="Glacial Indifference Bold"/>
              </a:rPr>
              <a:t>Quality Care Focus:</a:t>
            </a:r>
          </a:p>
          <a:p>
            <a:pPr marL="1335914" indent="-445305" lvl="2">
              <a:lnSpc>
                <a:spcPts val="4331"/>
              </a:lnSpc>
              <a:buFont typeface="Arial"/>
              <a:buChar char="⚬"/>
            </a:pPr>
            <a:r>
              <a:rPr lang="en-US" sz="3093">
                <a:solidFill>
                  <a:srgbClr val="030762"/>
                </a:solidFill>
                <a:latin typeface="Glacial Indifference Bold"/>
              </a:rPr>
              <a:t>Enables therapists to concentrate on what they do best – delivering quality care.</a:t>
            </a:r>
          </a:p>
          <a:p>
            <a:pPr marL="1335914" indent="-445305" lvl="2">
              <a:lnSpc>
                <a:spcPts val="4331"/>
              </a:lnSpc>
              <a:buFont typeface="Arial"/>
              <a:buChar char="⚬"/>
            </a:pPr>
            <a:r>
              <a:rPr lang="en-US" sz="3093">
                <a:solidFill>
                  <a:srgbClr val="030762"/>
                </a:solidFill>
                <a:latin typeface="Glacial Indifference Bold"/>
              </a:rPr>
              <a:t>Enhances overall service effectiveness through smart task delegation.</a:t>
            </a:r>
          </a:p>
          <a:p>
            <a:pPr marL="667957" indent="-333978" lvl="1">
              <a:lnSpc>
                <a:spcPts val="4331"/>
              </a:lnSpc>
              <a:buFont typeface="Arial"/>
              <a:buChar char="•"/>
            </a:pPr>
            <a:r>
              <a:rPr lang="en-US" sz="3093">
                <a:solidFill>
                  <a:srgbClr val="030762"/>
                </a:solidFill>
                <a:latin typeface="Glacial Indifference Bold"/>
              </a:rPr>
              <a:t>Continuous Improvement:</a:t>
            </a:r>
          </a:p>
          <a:p>
            <a:pPr marL="1335914" indent="-445305" lvl="2">
              <a:lnSpc>
                <a:spcPts val="4331"/>
              </a:lnSpc>
              <a:buFont typeface="Arial"/>
              <a:buChar char="⚬"/>
            </a:pPr>
            <a:r>
              <a:rPr lang="en-US" sz="3093">
                <a:solidFill>
                  <a:srgbClr val="030762"/>
                </a:solidFill>
                <a:latin typeface="Glacial Indifference Bold"/>
              </a:rPr>
              <a:t>Ensures Saidika stays on the right course by steering with valuable insights.</a:t>
            </a:r>
          </a:p>
          <a:p>
            <a:pPr marL="1335914" indent="-445305" lvl="2">
              <a:lnSpc>
                <a:spcPts val="4331"/>
              </a:lnSpc>
              <a:buFont typeface="Arial"/>
              <a:buChar char="⚬"/>
            </a:pPr>
            <a:r>
              <a:rPr lang="en-US" sz="3093">
                <a:solidFill>
                  <a:srgbClr val="030762"/>
                </a:solidFill>
                <a:latin typeface="Glacial Indifference Bold"/>
              </a:rPr>
              <a:t>A commitment to evolve and improve based on collected data and user interactions.</a:t>
            </a:r>
          </a:p>
          <a:p>
            <a:pPr>
              <a:lnSpc>
                <a:spcPts val="4331"/>
              </a:lnSpc>
            </a:pPr>
          </a:p>
        </p:txBody>
      </p:sp>
      <p:sp>
        <p:nvSpPr>
          <p:cNvPr name="TextBox 3" id="3"/>
          <p:cNvSpPr txBox="true"/>
          <p:nvPr/>
        </p:nvSpPr>
        <p:spPr>
          <a:xfrm rot="0">
            <a:off x="343047" y="-73579"/>
            <a:ext cx="14216052" cy="1102279"/>
          </a:xfrm>
          <a:prstGeom prst="rect">
            <a:avLst/>
          </a:prstGeom>
        </p:spPr>
        <p:txBody>
          <a:bodyPr anchor="t" rtlCol="false" tIns="0" lIns="0" bIns="0" rIns="0">
            <a:spAutoFit/>
          </a:bodyPr>
          <a:lstStyle/>
          <a:p>
            <a:pPr algn="just">
              <a:lnSpc>
                <a:spcPts val="9069"/>
              </a:lnSpc>
            </a:pPr>
            <a:r>
              <a:rPr lang="en-US" sz="6478" spc="1282">
                <a:solidFill>
                  <a:srgbClr val="02205E"/>
                </a:solidFill>
                <a:latin typeface="Wedges"/>
              </a:rPr>
              <a:t>specific objectives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Freeform 2" id="2"/>
          <p:cNvSpPr/>
          <p:nvPr/>
        </p:nvSpPr>
        <p:spPr>
          <a:xfrm flipH="false" flipV="false" rot="0">
            <a:off x="-771667" y="5143500"/>
            <a:ext cx="7378436" cy="6778938"/>
          </a:xfrm>
          <a:custGeom>
            <a:avLst/>
            <a:gdLst/>
            <a:ahLst/>
            <a:cxnLst/>
            <a:rect r="r" b="b" t="t" l="l"/>
            <a:pathLst>
              <a:path h="6778938" w="7378436">
                <a:moveTo>
                  <a:pt x="0" y="0"/>
                </a:moveTo>
                <a:lnTo>
                  <a:pt x="7378436" y="0"/>
                </a:lnTo>
                <a:lnTo>
                  <a:pt x="7378436" y="6778938"/>
                </a:lnTo>
                <a:lnTo>
                  <a:pt x="0" y="6778938"/>
                </a:lnTo>
                <a:lnTo>
                  <a:pt x="0" y="0"/>
                </a:lnTo>
                <a:close/>
              </a:path>
            </a:pathLst>
          </a:custGeom>
          <a:blipFill>
            <a:blip r:embed="rId2"/>
            <a:stretch>
              <a:fillRect l="0" t="0" r="0" b="0"/>
            </a:stretch>
          </a:blipFill>
        </p:spPr>
      </p:sp>
      <p:sp>
        <p:nvSpPr>
          <p:cNvPr name="TextBox 3" id="3"/>
          <p:cNvSpPr txBox="true"/>
          <p:nvPr/>
        </p:nvSpPr>
        <p:spPr>
          <a:xfrm rot="0">
            <a:off x="4567446" y="-121461"/>
            <a:ext cx="13503869" cy="1409631"/>
          </a:xfrm>
          <a:prstGeom prst="rect">
            <a:avLst/>
          </a:prstGeom>
        </p:spPr>
        <p:txBody>
          <a:bodyPr anchor="t" rtlCol="false" tIns="0" lIns="0" bIns="0" rIns="0">
            <a:spAutoFit/>
          </a:bodyPr>
          <a:lstStyle/>
          <a:p>
            <a:pPr algn="just">
              <a:lnSpc>
                <a:spcPts val="11553"/>
              </a:lnSpc>
              <a:spcBef>
                <a:spcPct val="0"/>
              </a:spcBef>
            </a:pPr>
            <a:r>
              <a:rPr lang="en-US" sz="8252">
                <a:solidFill>
                  <a:srgbClr val="02205E"/>
                </a:solidFill>
                <a:latin typeface="Abril Fatface"/>
              </a:rPr>
              <a:t>Impact of our project</a:t>
            </a:r>
          </a:p>
        </p:txBody>
      </p:sp>
      <p:sp>
        <p:nvSpPr>
          <p:cNvPr name="TextBox 4" id="4"/>
          <p:cNvSpPr txBox="true"/>
          <p:nvPr/>
        </p:nvSpPr>
        <p:spPr>
          <a:xfrm rot="0">
            <a:off x="4942114" y="1978564"/>
            <a:ext cx="13345886" cy="5505858"/>
          </a:xfrm>
          <a:prstGeom prst="rect">
            <a:avLst/>
          </a:prstGeom>
        </p:spPr>
        <p:txBody>
          <a:bodyPr anchor="t" rtlCol="false" tIns="0" lIns="0" bIns="0" rIns="0">
            <a:spAutoFit/>
          </a:bodyPr>
          <a:lstStyle/>
          <a:p>
            <a:pPr marL="968082" indent="-484041" lvl="1">
              <a:lnSpc>
                <a:spcPts val="6277"/>
              </a:lnSpc>
              <a:buFont typeface="Arial"/>
              <a:buChar char="•"/>
            </a:pPr>
            <a:r>
              <a:rPr lang="en-US" sz="4483">
                <a:solidFill>
                  <a:srgbClr val="030762"/>
                </a:solidFill>
                <a:latin typeface="Glacial Indifference Bold"/>
              </a:rPr>
              <a:t>our project isn't just about technology. It's about transforming Saidika's services, making them not just scalable but compassionate. We're not just streamlining operations; we're building a lifeline for those seeking mental health assistance.</a:t>
            </a:r>
          </a:p>
          <a:p>
            <a:pPr>
              <a:lnSpc>
                <a:spcPts val="627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AutoShape 2" id="2"/>
          <p:cNvSpPr/>
          <p:nvPr/>
        </p:nvSpPr>
        <p:spPr>
          <a:xfrm>
            <a:off x="5456802" y="2604935"/>
            <a:ext cx="2478161" cy="0"/>
          </a:xfrm>
          <a:prstGeom prst="line">
            <a:avLst/>
          </a:prstGeom>
          <a:ln cap="flat" w="38100">
            <a:solidFill>
              <a:srgbClr val="E770B6"/>
            </a:solidFill>
            <a:prstDash val="sysDash"/>
            <a:headEnd type="none" len="sm" w="sm"/>
            <a:tailEnd type="diamond" len="lg" w="lg"/>
          </a:ln>
        </p:spPr>
      </p:sp>
      <p:sp>
        <p:nvSpPr>
          <p:cNvPr name="AutoShape 3" id="3"/>
          <p:cNvSpPr/>
          <p:nvPr/>
        </p:nvSpPr>
        <p:spPr>
          <a:xfrm>
            <a:off x="5456802" y="6305546"/>
            <a:ext cx="2478161" cy="0"/>
          </a:xfrm>
          <a:prstGeom prst="line">
            <a:avLst/>
          </a:prstGeom>
          <a:ln cap="flat" w="38100">
            <a:solidFill>
              <a:srgbClr val="E770B6"/>
            </a:solidFill>
            <a:prstDash val="sysDash"/>
            <a:headEnd type="none" len="sm" w="sm"/>
            <a:tailEnd type="diamond" len="lg" w="lg"/>
          </a:ln>
        </p:spPr>
      </p:sp>
      <p:sp>
        <p:nvSpPr>
          <p:cNvPr name="Freeform 4" id="4"/>
          <p:cNvSpPr/>
          <p:nvPr/>
        </p:nvSpPr>
        <p:spPr>
          <a:xfrm flipH="false" flipV="false" rot="0">
            <a:off x="-2712027" y="-2600546"/>
            <a:ext cx="3740727" cy="4114800"/>
          </a:xfrm>
          <a:custGeom>
            <a:avLst/>
            <a:gdLst/>
            <a:ahLst/>
            <a:cxnLst/>
            <a:rect r="r" b="b" t="t" l="l"/>
            <a:pathLst>
              <a:path h="4114800" w="3740727">
                <a:moveTo>
                  <a:pt x="0" y="0"/>
                </a:moveTo>
                <a:lnTo>
                  <a:pt x="3740727" y="0"/>
                </a:lnTo>
                <a:lnTo>
                  <a:pt x="37407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883910" y="9688484"/>
            <a:ext cx="7315200" cy="1197033"/>
          </a:xfrm>
          <a:custGeom>
            <a:avLst/>
            <a:gdLst/>
            <a:ahLst/>
            <a:cxnLst/>
            <a:rect r="r" b="b" t="t" l="l"/>
            <a:pathLst>
              <a:path h="1197033" w="7315200">
                <a:moveTo>
                  <a:pt x="0" y="0"/>
                </a:moveTo>
                <a:lnTo>
                  <a:pt x="7315200" y="0"/>
                </a:lnTo>
                <a:lnTo>
                  <a:pt x="7315200" y="1197032"/>
                </a:lnTo>
                <a:lnTo>
                  <a:pt x="0" y="1197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4684" y="2585885"/>
            <a:ext cx="5962913" cy="4911950"/>
          </a:xfrm>
          <a:custGeom>
            <a:avLst/>
            <a:gdLst/>
            <a:ahLst/>
            <a:cxnLst/>
            <a:rect r="r" b="b" t="t" l="l"/>
            <a:pathLst>
              <a:path h="4911950" w="5962913">
                <a:moveTo>
                  <a:pt x="0" y="0"/>
                </a:moveTo>
                <a:lnTo>
                  <a:pt x="5962913" y="0"/>
                </a:lnTo>
                <a:lnTo>
                  <a:pt x="5962913" y="4911950"/>
                </a:lnTo>
                <a:lnTo>
                  <a:pt x="0" y="49119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967342" y="113562"/>
            <a:ext cx="12615381" cy="1649301"/>
          </a:xfrm>
          <a:prstGeom prst="rect">
            <a:avLst/>
          </a:prstGeom>
        </p:spPr>
        <p:txBody>
          <a:bodyPr anchor="t" rtlCol="false" tIns="0" lIns="0" bIns="0" rIns="0">
            <a:spAutoFit/>
          </a:bodyPr>
          <a:lstStyle/>
          <a:p>
            <a:pPr algn="just">
              <a:lnSpc>
                <a:spcPts val="13568"/>
              </a:lnSpc>
              <a:spcBef>
                <a:spcPct val="0"/>
              </a:spcBef>
            </a:pPr>
            <a:r>
              <a:rPr lang="en-US" sz="9691">
                <a:solidFill>
                  <a:srgbClr val="02205E"/>
                </a:solidFill>
                <a:latin typeface="Abril Fatface"/>
              </a:rPr>
              <a:t>Data</a:t>
            </a:r>
          </a:p>
        </p:txBody>
      </p:sp>
      <p:sp>
        <p:nvSpPr>
          <p:cNvPr name="TextBox 8" id="8"/>
          <p:cNvSpPr txBox="true"/>
          <p:nvPr/>
        </p:nvSpPr>
        <p:spPr>
          <a:xfrm rot="0">
            <a:off x="8275032" y="539651"/>
            <a:ext cx="8750780" cy="489049"/>
          </a:xfrm>
          <a:prstGeom prst="rect">
            <a:avLst/>
          </a:prstGeom>
        </p:spPr>
        <p:txBody>
          <a:bodyPr anchor="t" rtlCol="false" tIns="0" lIns="0" bIns="0" rIns="0">
            <a:spAutoFit/>
          </a:bodyPr>
          <a:lstStyle/>
          <a:p>
            <a:pPr algn="just">
              <a:lnSpc>
                <a:spcPts val="4019"/>
              </a:lnSpc>
            </a:pPr>
            <a:r>
              <a:rPr lang="en-US" sz="2871" spc="568">
                <a:solidFill>
                  <a:srgbClr val="02205E"/>
                </a:solidFill>
                <a:latin typeface="Wedges"/>
              </a:rPr>
              <a:t>Data Source</a:t>
            </a:r>
          </a:p>
        </p:txBody>
      </p:sp>
      <p:sp>
        <p:nvSpPr>
          <p:cNvPr name="TextBox 9" id="9"/>
          <p:cNvSpPr txBox="true"/>
          <p:nvPr/>
        </p:nvSpPr>
        <p:spPr>
          <a:xfrm rot="0">
            <a:off x="7934964" y="962025"/>
            <a:ext cx="8750780" cy="2749668"/>
          </a:xfrm>
          <a:prstGeom prst="rect">
            <a:avLst/>
          </a:prstGeom>
        </p:spPr>
        <p:txBody>
          <a:bodyPr anchor="t" rtlCol="false" tIns="0" lIns="0" bIns="0" rIns="0">
            <a:spAutoFit/>
          </a:bodyPr>
          <a:lstStyle/>
          <a:p>
            <a:pPr>
              <a:lnSpc>
                <a:spcPts val="4368"/>
              </a:lnSpc>
            </a:pPr>
            <a:r>
              <a:rPr lang="en-US" sz="3120">
                <a:solidFill>
                  <a:srgbClr val="030762"/>
                </a:solidFill>
                <a:latin typeface="Glacial Indifference"/>
              </a:rPr>
              <a:t>Data was scraped from public domain resources </a:t>
            </a:r>
          </a:p>
          <a:p>
            <a:pPr marL="673686" indent="-336843" lvl="1">
              <a:lnSpc>
                <a:spcPts val="4368"/>
              </a:lnSpc>
              <a:buFont typeface="Arial"/>
              <a:buChar char="•"/>
            </a:pPr>
            <a:r>
              <a:rPr lang="en-US" sz="3120">
                <a:solidFill>
                  <a:srgbClr val="030762"/>
                </a:solidFill>
                <a:latin typeface="Glacial Indifference"/>
              </a:rPr>
              <a:t>Health forums</a:t>
            </a:r>
          </a:p>
          <a:p>
            <a:pPr algn="just" marL="1347371" indent="-449124" lvl="2">
              <a:lnSpc>
                <a:spcPts val="4368"/>
              </a:lnSpc>
              <a:buFont typeface="Arial"/>
              <a:buChar char="⚬"/>
            </a:pPr>
            <a:r>
              <a:rPr lang="en-US" sz="3120">
                <a:solidFill>
                  <a:srgbClr val="030762"/>
                </a:solidFill>
                <a:latin typeface="Glacial Indifference"/>
              </a:rPr>
              <a:t>Reddit</a:t>
            </a:r>
          </a:p>
          <a:p>
            <a:pPr algn="just" marL="1347371" indent="-449124" lvl="2">
              <a:lnSpc>
                <a:spcPts val="4368"/>
              </a:lnSpc>
              <a:buFont typeface="Arial"/>
              <a:buChar char="⚬"/>
            </a:pPr>
            <a:r>
              <a:rPr lang="en-US" sz="3120">
                <a:solidFill>
                  <a:srgbClr val="030762"/>
                </a:solidFill>
                <a:latin typeface="Glacial Indifference"/>
              </a:rPr>
              <a:t>Mental health forum</a:t>
            </a:r>
          </a:p>
          <a:p>
            <a:pPr algn="just" marL="1347371" indent="-449124" lvl="2">
              <a:lnSpc>
                <a:spcPts val="4368"/>
              </a:lnSpc>
              <a:buFont typeface="Arial"/>
              <a:buChar char="⚬"/>
            </a:pPr>
            <a:r>
              <a:rPr lang="en-US" sz="3120">
                <a:solidFill>
                  <a:srgbClr val="030762"/>
                </a:solidFill>
                <a:latin typeface="Glacial Indifference"/>
              </a:rPr>
              <a:t>Beyond blue</a:t>
            </a:r>
          </a:p>
        </p:txBody>
      </p:sp>
      <p:grpSp>
        <p:nvGrpSpPr>
          <p:cNvPr name="Group 10" id="10"/>
          <p:cNvGrpSpPr/>
          <p:nvPr/>
        </p:nvGrpSpPr>
        <p:grpSpPr>
          <a:xfrm rot="0">
            <a:off x="7934964" y="5715575"/>
            <a:ext cx="10233591" cy="4246126"/>
            <a:chOff x="0" y="0"/>
            <a:chExt cx="13644788" cy="5661502"/>
          </a:xfrm>
        </p:grpSpPr>
        <p:sp>
          <p:nvSpPr>
            <p:cNvPr name="TextBox 11" id="11"/>
            <p:cNvSpPr txBox="true"/>
            <p:nvPr/>
          </p:nvSpPr>
          <p:spPr>
            <a:xfrm rot="0">
              <a:off x="0" y="-47625"/>
              <a:ext cx="13644788" cy="601477"/>
            </a:xfrm>
            <a:prstGeom prst="rect">
              <a:avLst/>
            </a:prstGeom>
          </p:spPr>
          <p:txBody>
            <a:bodyPr anchor="t" rtlCol="false" tIns="0" lIns="0" bIns="0" rIns="0">
              <a:spAutoFit/>
            </a:bodyPr>
            <a:lstStyle/>
            <a:p>
              <a:pPr algn="just">
                <a:lnSpc>
                  <a:spcPts val="3879"/>
                </a:lnSpc>
              </a:pPr>
              <a:r>
                <a:rPr lang="en-US" sz="2771" spc="548">
                  <a:solidFill>
                    <a:srgbClr val="02205E"/>
                  </a:solidFill>
                  <a:latin typeface="Wedges"/>
                </a:rPr>
                <a:t>Data preparation</a:t>
              </a:r>
            </a:p>
          </p:txBody>
        </p:sp>
        <p:sp>
          <p:nvSpPr>
            <p:cNvPr name="TextBox 12" id="12"/>
            <p:cNvSpPr txBox="true"/>
            <p:nvPr/>
          </p:nvSpPr>
          <p:spPr>
            <a:xfrm rot="0">
              <a:off x="0" y="718717"/>
              <a:ext cx="13644788" cy="4942785"/>
            </a:xfrm>
            <a:prstGeom prst="rect">
              <a:avLst/>
            </a:prstGeom>
          </p:spPr>
          <p:txBody>
            <a:bodyPr anchor="t" rtlCol="false" tIns="0" lIns="0" bIns="0" rIns="0">
              <a:spAutoFit/>
            </a:bodyPr>
            <a:lstStyle/>
            <a:p>
              <a:pPr marL="652096" indent="-326048" lvl="1">
                <a:lnSpc>
                  <a:spcPts val="4228"/>
                </a:lnSpc>
                <a:buFont typeface="Arial"/>
                <a:buChar char="•"/>
              </a:pPr>
              <a:r>
                <a:rPr lang="en-US" sz="3020">
                  <a:solidFill>
                    <a:srgbClr val="030762"/>
                  </a:solidFill>
                  <a:latin typeface="Glacial Indifference"/>
                </a:rPr>
                <a:t>Variable Types: Categorical variables for types of mental health issues, binary variables for urgency, and continuous variables for sentiment scores.</a:t>
              </a:r>
            </a:p>
            <a:p>
              <a:pPr marL="652096" indent="-326048" lvl="1">
                <a:lnSpc>
                  <a:spcPts val="4228"/>
                </a:lnSpc>
                <a:buFont typeface="Arial"/>
                <a:buChar char="•"/>
              </a:pPr>
              <a:r>
                <a:rPr lang="en-US" sz="3020">
                  <a:solidFill>
                    <a:srgbClr val="030762"/>
                  </a:solidFill>
                  <a:latin typeface="Glacial Indifference"/>
                </a:rPr>
                <a:t>Preprocessing Steps: Text data was cleaned of any identifiable information, tokenized, lemmatized, and vectorized for NLP processing.</a:t>
              </a:r>
            </a:p>
            <a:p>
              <a:pPr>
                <a:lnSpc>
                  <a:spcPts val="4228"/>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AutoShape 2" id="2"/>
          <p:cNvSpPr/>
          <p:nvPr/>
        </p:nvSpPr>
        <p:spPr>
          <a:xfrm>
            <a:off x="5456802" y="2604935"/>
            <a:ext cx="2478161" cy="0"/>
          </a:xfrm>
          <a:prstGeom prst="line">
            <a:avLst/>
          </a:prstGeom>
          <a:ln cap="flat" w="38100">
            <a:solidFill>
              <a:srgbClr val="E770B6"/>
            </a:solidFill>
            <a:prstDash val="sysDash"/>
            <a:headEnd type="none" len="sm" w="sm"/>
            <a:tailEnd type="diamond" len="lg" w="lg"/>
          </a:ln>
        </p:spPr>
      </p:sp>
      <p:sp>
        <p:nvSpPr>
          <p:cNvPr name="AutoShape 3" id="3"/>
          <p:cNvSpPr/>
          <p:nvPr/>
        </p:nvSpPr>
        <p:spPr>
          <a:xfrm>
            <a:off x="5456802" y="6305546"/>
            <a:ext cx="2478161" cy="0"/>
          </a:xfrm>
          <a:prstGeom prst="line">
            <a:avLst/>
          </a:prstGeom>
          <a:ln cap="flat" w="38100">
            <a:solidFill>
              <a:srgbClr val="E770B6"/>
            </a:solidFill>
            <a:prstDash val="sysDash"/>
            <a:headEnd type="none" len="sm" w="sm"/>
            <a:tailEnd type="diamond" len="lg" w="lg"/>
          </a:ln>
        </p:spPr>
      </p:sp>
      <p:sp>
        <p:nvSpPr>
          <p:cNvPr name="Freeform 4" id="4"/>
          <p:cNvSpPr/>
          <p:nvPr/>
        </p:nvSpPr>
        <p:spPr>
          <a:xfrm flipH="false" flipV="false" rot="0">
            <a:off x="-2712027" y="-2600546"/>
            <a:ext cx="3740727" cy="4114800"/>
          </a:xfrm>
          <a:custGeom>
            <a:avLst/>
            <a:gdLst/>
            <a:ahLst/>
            <a:cxnLst/>
            <a:rect r="r" b="b" t="t" l="l"/>
            <a:pathLst>
              <a:path h="4114800" w="3740727">
                <a:moveTo>
                  <a:pt x="0" y="0"/>
                </a:moveTo>
                <a:lnTo>
                  <a:pt x="3740727" y="0"/>
                </a:lnTo>
                <a:lnTo>
                  <a:pt x="37407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883910" y="9688484"/>
            <a:ext cx="7315200" cy="1197033"/>
          </a:xfrm>
          <a:custGeom>
            <a:avLst/>
            <a:gdLst/>
            <a:ahLst/>
            <a:cxnLst/>
            <a:rect r="r" b="b" t="t" l="l"/>
            <a:pathLst>
              <a:path h="1197033" w="7315200">
                <a:moveTo>
                  <a:pt x="0" y="0"/>
                </a:moveTo>
                <a:lnTo>
                  <a:pt x="7315200" y="0"/>
                </a:lnTo>
                <a:lnTo>
                  <a:pt x="7315200" y="1197032"/>
                </a:lnTo>
                <a:lnTo>
                  <a:pt x="0" y="1197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4241" y="3196603"/>
            <a:ext cx="5501043" cy="5088465"/>
          </a:xfrm>
          <a:custGeom>
            <a:avLst/>
            <a:gdLst/>
            <a:ahLst/>
            <a:cxnLst/>
            <a:rect r="r" b="b" t="t" l="l"/>
            <a:pathLst>
              <a:path h="5088465" w="5501043">
                <a:moveTo>
                  <a:pt x="0" y="0"/>
                </a:moveTo>
                <a:lnTo>
                  <a:pt x="5501043" y="0"/>
                </a:lnTo>
                <a:lnTo>
                  <a:pt x="5501043" y="5088465"/>
                </a:lnTo>
                <a:lnTo>
                  <a:pt x="0" y="50884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967342" y="113562"/>
            <a:ext cx="12615381" cy="1649301"/>
          </a:xfrm>
          <a:prstGeom prst="rect">
            <a:avLst/>
          </a:prstGeom>
        </p:spPr>
        <p:txBody>
          <a:bodyPr anchor="t" rtlCol="false" tIns="0" lIns="0" bIns="0" rIns="0">
            <a:spAutoFit/>
          </a:bodyPr>
          <a:lstStyle/>
          <a:p>
            <a:pPr algn="just">
              <a:lnSpc>
                <a:spcPts val="13568"/>
              </a:lnSpc>
              <a:spcBef>
                <a:spcPct val="0"/>
              </a:spcBef>
            </a:pPr>
            <a:r>
              <a:rPr lang="en-US" sz="9691">
                <a:solidFill>
                  <a:srgbClr val="02205E"/>
                </a:solidFill>
                <a:latin typeface="Abril Fatface"/>
              </a:rPr>
              <a:t>Data</a:t>
            </a:r>
          </a:p>
        </p:txBody>
      </p:sp>
      <p:sp>
        <p:nvSpPr>
          <p:cNvPr name="TextBox 8" id="8"/>
          <p:cNvSpPr txBox="true"/>
          <p:nvPr/>
        </p:nvSpPr>
        <p:spPr>
          <a:xfrm rot="0">
            <a:off x="8698693" y="1705713"/>
            <a:ext cx="8984268" cy="603148"/>
          </a:xfrm>
          <a:prstGeom prst="rect">
            <a:avLst/>
          </a:prstGeom>
        </p:spPr>
        <p:txBody>
          <a:bodyPr anchor="t" rtlCol="false" tIns="0" lIns="0" bIns="0" rIns="0">
            <a:spAutoFit/>
          </a:bodyPr>
          <a:lstStyle/>
          <a:p>
            <a:pPr algn="just">
              <a:lnSpc>
                <a:spcPts val="5080"/>
              </a:lnSpc>
            </a:pPr>
            <a:r>
              <a:rPr lang="en-US" sz="3629" spc="718">
                <a:solidFill>
                  <a:srgbClr val="02205E"/>
                </a:solidFill>
                <a:latin typeface="Wedges"/>
              </a:rPr>
              <a:t>preprocessing steps</a:t>
            </a:r>
          </a:p>
        </p:txBody>
      </p:sp>
      <p:sp>
        <p:nvSpPr>
          <p:cNvPr name="TextBox 9" id="9"/>
          <p:cNvSpPr txBox="true"/>
          <p:nvPr/>
        </p:nvSpPr>
        <p:spPr>
          <a:xfrm rot="0">
            <a:off x="8275032" y="2538260"/>
            <a:ext cx="10069733" cy="6415312"/>
          </a:xfrm>
          <a:prstGeom prst="rect">
            <a:avLst/>
          </a:prstGeom>
        </p:spPr>
        <p:txBody>
          <a:bodyPr anchor="t" rtlCol="false" tIns="0" lIns="0" bIns="0" rIns="0">
            <a:spAutoFit/>
          </a:bodyPr>
          <a:lstStyle/>
          <a:p>
            <a:pPr marL="783362" indent="-391681" lvl="1">
              <a:lnSpc>
                <a:spcPts val="5079"/>
              </a:lnSpc>
              <a:buFont typeface="Arial"/>
              <a:buChar char="•"/>
            </a:pPr>
            <a:r>
              <a:rPr lang="en-US" sz="3628">
                <a:solidFill>
                  <a:srgbClr val="030762"/>
                </a:solidFill>
                <a:latin typeface="Glacial Indifference Bold"/>
              </a:rPr>
              <a:t>Text data cleaning: Removal of identifiable information.</a:t>
            </a:r>
          </a:p>
          <a:p>
            <a:pPr marL="783362" indent="-391681" lvl="1">
              <a:lnSpc>
                <a:spcPts val="5079"/>
              </a:lnSpc>
              <a:buFont typeface="Arial"/>
              <a:buChar char="•"/>
            </a:pPr>
            <a:r>
              <a:rPr lang="en-US" sz="3628">
                <a:solidFill>
                  <a:srgbClr val="030762"/>
                </a:solidFill>
                <a:latin typeface="Glacial Indifference Bold"/>
              </a:rPr>
              <a:t>Tokenization: Breaking down text into tokens.</a:t>
            </a:r>
          </a:p>
          <a:p>
            <a:pPr marL="783362" indent="-391681" lvl="1">
              <a:lnSpc>
                <a:spcPts val="5079"/>
              </a:lnSpc>
              <a:buFont typeface="Arial"/>
              <a:buChar char="•"/>
            </a:pPr>
            <a:r>
              <a:rPr lang="en-US" sz="3628">
                <a:solidFill>
                  <a:srgbClr val="030762"/>
                </a:solidFill>
                <a:latin typeface="Glacial Indifference Bold"/>
              </a:rPr>
              <a:t>Lemmatization: Reducing words to their base or root form.</a:t>
            </a:r>
          </a:p>
          <a:p>
            <a:pPr marL="783362" indent="-391681" lvl="1">
              <a:lnSpc>
                <a:spcPts val="5079"/>
              </a:lnSpc>
              <a:buFont typeface="Arial"/>
              <a:buChar char="•"/>
            </a:pPr>
            <a:r>
              <a:rPr lang="en-US" sz="3628">
                <a:solidFill>
                  <a:srgbClr val="030762"/>
                </a:solidFill>
                <a:latin typeface="Glacial Indifference Bold"/>
              </a:rPr>
              <a:t>Vectorization: Converting text into numerical vectors suitable for Natural Language Processing (NLP) tasks.</a:t>
            </a:r>
          </a:p>
          <a:p>
            <a:pPr algn="l">
              <a:lnSpc>
                <a:spcPts val="50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2EB"/>
        </a:solidFill>
      </p:bgPr>
    </p:bg>
    <p:spTree>
      <p:nvGrpSpPr>
        <p:cNvPr id="1" name=""/>
        <p:cNvGrpSpPr/>
        <p:nvPr/>
      </p:nvGrpSpPr>
      <p:grpSpPr>
        <a:xfrm>
          <a:off x="0" y="0"/>
          <a:ext cx="0" cy="0"/>
          <a:chOff x="0" y="0"/>
          <a:chExt cx="0" cy="0"/>
        </a:xfrm>
      </p:grpSpPr>
      <p:sp>
        <p:nvSpPr>
          <p:cNvPr name="AutoShape 2" id="2"/>
          <p:cNvSpPr/>
          <p:nvPr/>
        </p:nvSpPr>
        <p:spPr>
          <a:xfrm>
            <a:off x="5456802" y="3585440"/>
            <a:ext cx="2478161" cy="0"/>
          </a:xfrm>
          <a:prstGeom prst="line">
            <a:avLst/>
          </a:prstGeom>
          <a:ln cap="flat" w="38100">
            <a:solidFill>
              <a:srgbClr val="E770B6"/>
            </a:solidFill>
            <a:prstDash val="sysDash"/>
            <a:headEnd type="none" len="sm" w="sm"/>
            <a:tailEnd type="diamond" len="lg" w="lg"/>
          </a:ln>
        </p:spPr>
      </p:sp>
      <p:sp>
        <p:nvSpPr>
          <p:cNvPr name="AutoShape 3" id="3"/>
          <p:cNvSpPr/>
          <p:nvPr/>
        </p:nvSpPr>
        <p:spPr>
          <a:xfrm>
            <a:off x="5456802" y="6012326"/>
            <a:ext cx="2478161" cy="0"/>
          </a:xfrm>
          <a:prstGeom prst="line">
            <a:avLst/>
          </a:prstGeom>
          <a:ln cap="flat" w="38100">
            <a:solidFill>
              <a:srgbClr val="E770B6"/>
            </a:solidFill>
            <a:prstDash val="sysDash"/>
            <a:headEnd type="none" len="sm" w="sm"/>
            <a:tailEnd type="diamond" len="lg" w="lg"/>
          </a:ln>
        </p:spPr>
      </p:sp>
      <p:sp>
        <p:nvSpPr>
          <p:cNvPr name="AutoShape 4" id="4"/>
          <p:cNvSpPr/>
          <p:nvPr/>
        </p:nvSpPr>
        <p:spPr>
          <a:xfrm>
            <a:off x="5456802" y="8439211"/>
            <a:ext cx="2478161" cy="0"/>
          </a:xfrm>
          <a:prstGeom prst="line">
            <a:avLst/>
          </a:prstGeom>
          <a:ln cap="flat" w="38100">
            <a:solidFill>
              <a:srgbClr val="E770B6"/>
            </a:solidFill>
            <a:prstDash val="sysDash"/>
            <a:headEnd type="none" len="sm" w="sm"/>
            <a:tailEnd type="diamond" len="lg" w="lg"/>
          </a:ln>
        </p:spPr>
      </p:sp>
      <p:sp>
        <p:nvSpPr>
          <p:cNvPr name="Freeform 5" id="5"/>
          <p:cNvSpPr/>
          <p:nvPr/>
        </p:nvSpPr>
        <p:spPr>
          <a:xfrm flipH="false" flipV="false" rot="0">
            <a:off x="-2712027" y="-2600546"/>
            <a:ext cx="3740727" cy="4114800"/>
          </a:xfrm>
          <a:custGeom>
            <a:avLst/>
            <a:gdLst/>
            <a:ahLst/>
            <a:cxnLst/>
            <a:rect r="r" b="b" t="t" l="l"/>
            <a:pathLst>
              <a:path h="4114800" w="3740727">
                <a:moveTo>
                  <a:pt x="0" y="0"/>
                </a:moveTo>
                <a:lnTo>
                  <a:pt x="3740727" y="0"/>
                </a:lnTo>
                <a:lnTo>
                  <a:pt x="37407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883910" y="9688484"/>
            <a:ext cx="7315200" cy="1197033"/>
          </a:xfrm>
          <a:custGeom>
            <a:avLst/>
            <a:gdLst/>
            <a:ahLst/>
            <a:cxnLst/>
            <a:rect r="r" b="b" t="t" l="l"/>
            <a:pathLst>
              <a:path h="1197033" w="7315200">
                <a:moveTo>
                  <a:pt x="0" y="0"/>
                </a:moveTo>
                <a:lnTo>
                  <a:pt x="7315200" y="0"/>
                </a:lnTo>
                <a:lnTo>
                  <a:pt x="7315200" y="1197032"/>
                </a:lnTo>
                <a:lnTo>
                  <a:pt x="0" y="1197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60399" y="3585440"/>
            <a:ext cx="5127016" cy="5127016"/>
          </a:xfrm>
          <a:custGeom>
            <a:avLst/>
            <a:gdLst/>
            <a:ahLst/>
            <a:cxnLst/>
            <a:rect r="r" b="b" t="t" l="l"/>
            <a:pathLst>
              <a:path h="5127016" w="5127016">
                <a:moveTo>
                  <a:pt x="0" y="0"/>
                </a:moveTo>
                <a:lnTo>
                  <a:pt x="5127016" y="0"/>
                </a:lnTo>
                <a:lnTo>
                  <a:pt x="5127016" y="5127017"/>
                </a:lnTo>
                <a:lnTo>
                  <a:pt x="0" y="51270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904875"/>
            <a:ext cx="12615381" cy="1085977"/>
          </a:xfrm>
          <a:prstGeom prst="rect">
            <a:avLst/>
          </a:prstGeom>
        </p:spPr>
        <p:txBody>
          <a:bodyPr anchor="t" rtlCol="false" tIns="0" lIns="0" bIns="0" rIns="0">
            <a:spAutoFit/>
          </a:bodyPr>
          <a:lstStyle/>
          <a:p>
            <a:pPr algn="just">
              <a:lnSpc>
                <a:spcPts val="8917"/>
              </a:lnSpc>
              <a:spcBef>
                <a:spcPct val="0"/>
              </a:spcBef>
            </a:pPr>
            <a:r>
              <a:rPr lang="en-US" sz="6369">
                <a:solidFill>
                  <a:srgbClr val="02205E"/>
                </a:solidFill>
                <a:latin typeface="Abril Fatface"/>
              </a:rPr>
              <a:t>Tools</a:t>
            </a:r>
          </a:p>
        </p:txBody>
      </p:sp>
      <p:grpSp>
        <p:nvGrpSpPr>
          <p:cNvPr name="Group 9" id="9"/>
          <p:cNvGrpSpPr/>
          <p:nvPr/>
        </p:nvGrpSpPr>
        <p:grpSpPr>
          <a:xfrm rot="0">
            <a:off x="8508520" y="3457915"/>
            <a:ext cx="8750780" cy="1229185"/>
            <a:chOff x="0" y="0"/>
            <a:chExt cx="11667707" cy="1638913"/>
          </a:xfrm>
        </p:grpSpPr>
        <p:sp>
          <p:nvSpPr>
            <p:cNvPr name="TextBox 10" id="10"/>
            <p:cNvSpPr txBox="true"/>
            <p:nvPr/>
          </p:nvSpPr>
          <p:spPr>
            <a:xfrm rot="0">
              <a:off x="0" y="-38100"/>
              <a:ext cx="11667707" cy="479270"/>
            </a:xfrm>
            <a:prstGeom prst="rect">
              <a:avLst/>
            </a:prstGeom>
          </p:spPr>
          <p:txBody>
            <a:bodyPr anchor="t" rtlCol="false" tIns="0" lIns="0" bIns="0" rIns="0">
              <a:spAutoFit/>
            </a:bodyPr>
            <a:lstStyle/>
            <a:p>
              <a:pPr algn="just">
                <a:lnSpc>
                  <a:spcPts val="3039"/>
                </a:lnSpc>
              </a:pPr>
              <a:r>
                <a:rPr lang="en-US" sz="2171" spc="429">
                  <a:solidFill>
                    <a:srgbClr val="02205E"/>
                  </a:solidFill>
                  <a:latin typeface="Wedges"/>
                </a:rPr>
                <a:t>Libraries</a:t>
              </a:r>
            </a:p>
          </p:txBody>
        </p:sp>
        <p:sp>
          <p:nvSpPr>
            <p:cNvPr name="TextBox 11" id="11"/>
            <p:cNvSpPr txBox="true"/>
            <p:nvPr/>
          </p:nvSpPr>
          <p:spPr>
            <a:xfrm rot="0">
              <a:off x="0" y="625085"/>
              <a:ext cx="11667707" cy="1013828"/>
            </a:xfrm>
            <a:prstGeom prst="rect">
              <a:avLst/>
            </a:prstGeom>
          </p:spPr>
          <p:txBody>
            <a:bodyPr anchor="t" rtlCol="false" tIns="0" lIns="0" bIns="0" rIns="0">
              <a:spAutoFit/>
            </a:bodyPr>
            <a:lstStyle/>
            <a:p>
              <a:pPr marL="479381" indent="-239690" lvl="1">
                <a:lnSpc>
                  <a:spcPts val="3108"/>
                </a:lnSpc>
                <a:buFont typeface="Arial"/>
                <a:buChar char="•"/>
              </a:pPr>
              <a:r>
                <a:rPr lang="en-US" sz="2220">
                  <a:solidFill>
                    <a:srgbClr val="030762"/>
                  </a:solidFill>
                  <a:latin typeface="Glacial Indifference"/>
                </a:rPr>
                <a:t>BeautifulSoup</a:t>
              </a:r>
            </a:p>
            <a:p>
              <a:pPr marL="479381" indent="-239690" lvl="1">
                <a:lnSpc>
                  <a:spcPts val="3108"/>
                </a:lnSpc>
                <a:buFont typeface="Arial"/>
                <a:buChar char="•"/>
              </a:pPr>
              <a:r>
                <a:rPr lang="en-US" sz="2220">
                  <a:solidFill>
                    <a:srgbClr val="030762"/>
                  </a:solidFill>
                  <a:latin typeface="Glacial Indifference"/>
                </a:rPr>
                <a:t>Python Libraries - NLTK, spaCy for NLP tasks, </a:t>
              </a:r>
            </a:p>
          </p:txBody>
        </p:sp>
      </p:grpSp>
      <p:sp>
        <p:nvSpPr>
          <p:cNvPr name="TextBox 12" id="12"/>
          <p:cNvSpPr txBox="true"/>
          <p:nvPr/>
        </p:nvSpPr>
        <p:spPr>
          <a:xfrm rot="0">
            <a:off x="8508520" y="5695130"/>
            <a:ext cx="8750780" cy="368978"/>
          </a:xfrm>
          <a:prstGeom prst="rect">
            <a:avLst/>
          </a:prstGeom>
        </p:spPr>
        <p:txBody>
          <a:bodyPr anchor="t" rtlCol="false" tIns="0" lIns="0" bIns="0" rIns="0">
            <a:spAutoFit/>
          </a:bodyPr>
          <a:lstStyle/>
          <a:p>
            <a:pPr algn="just">
              <a:lnSpc>
                <a:spcPts val="3039"/>
              </a:lnSpc>
            </a:pPr>
            <a:r>
              <a:rPr lang="en-US" sz="2171" spc="429">
                <a:solidFill>
                  <a:srgbClr val="02205E"/>
                </a:solidFill>
                <a:latin typeface="Wedges Semi-Bold"/>
              </a:rPr>
              <a:t>Algorithms</a:t>
            </a:r>
          </a:p>
        </p:txBody>
      </p:sp>
      <p:sp>
        <p:nvSpPr>
          <p:cNvPr name="TextBox 13" id="13"/>
          <p:cNvSpPr txBox="true"/>
          <p:nvPr/>
        </p:nvSpPr>
        <p:spPr>
          <a:xfrm rot="0">
            <a:off x="8508520" y="6190137"/>
            <a:ext cx="8750780" cy="1553327"/>
          </a:xfrm>
          <a:prstGeom prst="rect">
            <a:avLst/>
          </a:prstGeom>
        </p:spPr>
        <p:txBody>
          <a:bodyPr anchor="t" rtlCol="false" tIns="0" lIns="0" bIns="0" rIns="0">
            <a:spAutoFit/>
          </a:bodyPr>
          <a:lstStyle/>
          <a:p>
            <a:pPr marL="479381" indent="-239690" lvl="1">
              <a:lnSpc>
                <a:spcPts val="3108"/>
              </a:lnSpc>
              <a:buFont typeface="Arial"/>
              <a:buChar char="•"/>
            </a:pPr>
            <a:r>
              <a:rPr lang="en-US" sz="2220">
                <a:solidFill>
                  <a:srgbClr val="030762"/>
                </a:solidFill>
                <a:latin typeface="Glacial Indifference"/>
              </a:rPr>
              <a:t>Logistic regression</a:t>
            </a:r>
          </a:p>
          <a:p>
            <a:pPr marL="479381" indent="-239690" lvl="1">
              <a:lnSpc>
                <a:spcPts val="3108"/>
              </a:lnSpc>
              <a:buFont typeface="Arial"/>
              <a:buChar char="•"/>
            </a:pPr>
            <a:r>
              <a:rPr lang="en-US" sz="2220">
                <a:solidFill>
                  <a:srgbClr val="030762"/>
                </a:solidFill>
                <a:latin typeface="Glacial Indifference"/>
              </a:rPr>
              <a:t>LSTM</a:t>
            </a:r>
          </a:p>
          <a:p>
            <a:pPr marL="479381" indent="-239690" lvl="1">
              <a:lnSpc>
                <a:spcPts val="3108"/>
              </a:lnSpc>
              <a:buFont typeface="Arial"/>
              <a:buChar char="•"/>
            </a:pPr>
            <a:r>
              <a:rPr lang="en-US" sz="2220">
                <a:solidFill>
                  <a:srgbClr val="030762"/>
                </a:solidFill>
                <a:latin typeface="Glacial Indifference"/>
              </a:rPr>
              <a:t>BERT</a:t>
            </a:r>
          </a:p>
          <a:p>
            <a:pPr marL="479381" indent="-239690" lvl="1">
              <a:lnSpc>
                <a:spcPts val="3108"/>
              </a:lnSpc>
              <a:buFont typeface="Arial"/>
              <a:buChar char="•"/>
            </a:pPr>
            <a:r>
              <a:rPr lang="en-US" sz="2220">
                <a:solidFill>
                  <a:srgbClr val="030762"/>
                </a:solidFill>
                <a:latin typeface="Glacial Indifference"/>
              </a:rPr>
              <a:t>GPT</a:t>
            </a:r>
          </a:p>
        </p:txBody>
      </p:sp>
      <p:grpSp>
        <p:nvGrpSpPr>
          <p:cNvPr name="Group 14" id="14"/>
          <p:cNvGrpSpPr/>
          <p:nvPr/>
        </p:nvGrpSpPr>
        <p:grpSpPr>
          <a:xfrm rot="0">
            <a:off x="8508520" y="8199206"/>
            <a:ext cx="8750780" cy="1619710"/>
            <a:chOff x="0" y="0"/>
            <a:chExt cx="11667707" cy="2159613"/>
          </a:xfrm>
        </p:grpSpPr>
        <p:sp>
          <p:nvSpPr>
            <p:cNvPr name="TextBox 15" id="15"/>
            <p:cNvSpPr txBox="true"/>
            <p:nvPr/>
          </p:nvSpPr>
          <p:spPr>
            <a:xfrm rot="0">
              <a:off x="0" y="-38100"/>
              <a:ext cx="11667707" cy="479270"/>
            </a:xfrm>
            <a:prstGeom prst="rect">
              <a:avLst/>
            </a:prstGeom>
          </p:spPr>
          <p:txBody>
            <a:bodyPr anchor="t" rtlCol="false" tIns="0" lIns="0" bIns="0" rIns="0">
              <a:spAutoFit/>
            </a:bodyPr>
            <a:lstStyle/>
            <a:p>
              <a:pPr algn="just">
                <a:lnSpc>
                  <a:spcPts val="3039"/>
                </a:lnSpc>
              </a:pPr>
              <a:r>
                <a:rPr lang="en-US" sz="2171" spc="429">
                  <a:solidFill>
                    <a:srgbClr val="02205E"/>
                  </a:solidFill>
                  <a:latin typeface="Wedges"/>
                </a:rPr>
                <a:t>PLATFORM</a:t>
              </a:r>
            </a:p>
          </p:txBody>
        </p:sp>
        <p:sp>
          <p:nvSpPr>
            <p:cNvPr name="TextBox 16" id="16"/>
            <p:cNvSpPr txBox="true"/>
            <p:nvPr/>
          </p:nvSpPr>
          <p:spPr>
            <a:xfrm rot="0">
              <a:off x="0" y="625085"/>
              <a:ext cx="11667707" cy="1534528"/>
            </a:xfrm>
            <a:prstGeom prst="rect">
              <a:avLst/>
            </a:prstGeom>
          </p:spPr>
          <p:txBody>
            <a:bodyPr anchor="t" rtlCol="false" tIns="0" lIns="0" bIns="0" rIns="0">
              <a:spAutoFit/>
            </a:bodyPr>
            <a:lstStyle/>
            <a:p>
              <a:pPr marL="479381" indent="-239690" lvl="1">
                <a:lnSpc>
                  <a:spcPts val="3108"/>
                </a:lnSpc>
                <a:buFont typeface="Arial"/>
                <a:buChar char="•"/>
              </a:pPr>
              <a:r>
                <a:rPr lang="en-US" sz="2220">
                  <a:solidFill>
                    <a:srgbClr val="030762"/>
                  </a:solidFill>
                  <a:latin typeface="Glacial Indifference"/>
                </a:rPr>
                <a:t>Kaggle</a:t>
              </a:r>
            </a:p>
            <a:p>
              <a:pPr marL="479381" indent="-239690" lvl="1">
                <a:lnSpc>
                  <a:spcPts val="3108"/>
                </a:lnSpc>
                <a:buFont typeface="Arial"/>
                <a:buChar char="•"/>
              </a:pPr>
              <a:r>
                <a:rPr lang="en-US" sz="2220">
                  <a:solidFill>
                    <a:srgbClr val="030762"/>
                  </a:solidFill>
                  <a:latin typeface="Glacial Indifference"/>
                </a:rPr>
                <a:t>Local</a:t>
              </a:r>
            </a:p>
            <a:p>
              <a:pPr marL="479381" indent="-239690" lvl="1">
                <a:lnSpc>
                  <a:spcPts val="3108"/>
                </a:lnSpc>
                <a:buFont typeface="Arial"/>
                <a:buChar char="•"/>
              </a:pPr>
              <a:r>
                <a:rPr lang="en-US" sz="2220">
                  <a:solidFill>
                    <a:srgbClr val="030762"/>
                  </a:solidFill>
                  <a:latin typeface="Glacial Indifference"/>
                </a:rPr>
                <a:t>Colab</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terms:modified xsi:type="dcterms:W3CDTF">2011-08-01T06:04:30Z</dcterms:modified>
  <dc:identifier>DAF5d_-frlU</dc:identifier>
</cp:coreProperties>
</file>